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7" r:id="rId2"/>
    <p:sldId id="258" r:id="rId3"/>
    <p:sldId id="266" r:id="rId4"/>
    <p:sldId id="268" r:id="rId5"/>
    <p:sldId id="269" r:id="rId6"/>
    <p:sldId id="270" r:id="rId7"/>
    <p:sldId id="271" r:id="rId8"/>
    <p:sldId id="274" r:id="rId9"/>
    <p:sldId id="275" r:id="rId10"/>
    <p:sldId id="276" r:id="rId11"/>
    <p:sldId id="277" r:id="rId12"/>
    <p:sldId id="278" r:id="rId13"/>
    <p:sldId id="281" r:id="rId14"/>
    <p:sldId id="280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3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54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54386D-6C3B-4EE9-AFC7-2EA7B48940DA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5F6038-5BB6-41EB-85BA-8846AA67D6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845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66B475-B792-4C62-8EF8-C449DAEA67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EE9948F-13D4-46A9-83C8-4191F9213D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C58A4D-94F5-409D-898D-7D312E421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EEF3-5206-44CC-AB23-5B1B43E5405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8866C7-7681-4D5F-A01C-9A1A71843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7D914C-54CC-4CB0-B31D-69CCDDA72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03280-D911-4464-AF6F-D2880FDF387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056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6F05A4-D2E5-41F9-B6E2-65AF902CD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027855-1C8A-4B5F-BA6A-291DC5344F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D0B3DB-9289-4435-A50F-0F9F13E7B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EEF3-5206-44CC-AB23-5B1B43E5405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69F677-2F6A-4FEC-B650-F08F224AB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5552BC-3550-4EA6-8C9F-6FBD30B16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03280-D911-4464-AF6F-D2880FDF387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104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F25A2AB-EE8E-43D6-9323-E04F08C0DB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D3E2042-67D8-4502-9A2A-63680423A3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4B7D8D-7809-4257-9231-128BD37F5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EEF3-5206-44CC-AB23-5B1B43E5405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BB619B-EE60-4156-AE4A-5A941DD99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143088-6623-4697-9654-BBC9235D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03280-D911-4464-AF6F-D2880FDF387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97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C2573F-CCA9-4B7F-AB91-72F518EA5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2CB2C3-D65E-4E01-9518-1B03302AB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347216-FA36-440F-B1A0-5AD4CE82B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EEF3-5206-44CC-AB23-5B1B43E5405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F00DF6-F53B-4839-97D8-FACA8C236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2D5999-A6D1-4E71-A009-A680F10E0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03280-D911-4464-AF6F-D2880FDF387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80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3CC01A-7D97-4B57-9FB2-78B726458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9D51C1-C80D-4B7D-BF14-DD7E53F597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7F75F0-4BE8-401B-942E-7D2E384D1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EEF3-5206-44CC-AB23-5B1B43E5405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534C3E-F8CC-42E6-8477-E92147513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DA4BD6-B6EA-462E-8654-8FA3D6812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03280-D911-4464-AF6F-D2880FDF387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129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D18FB-B7ED-425B-9FFE-98C96236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F96FD2-54FB-4445-A668-3D32849223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BC3F07-D9EE-4545-8248-8C2DE8FA45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FBCC4E-E606-4985-9A75-F30453467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EEF3-5206-44CC-AB23-5B1B43E5405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BB419E-D06E-468F-AA1F-A4C238E22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61C7E0-B3B9-40A5-A83E-8BC00A3E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03280-D911-4464-AF6F-D2880FDF387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698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F83F4D-C535-4B5B-9DE8-370AA427A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15096B-1CC7-4B9C-91A0-D9FB5B929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90D8F1-72C9-4DEF-A94A-125D6D5F11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437D5C7-5552-4070-98C5-82C49E56BB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19E9D4A-2C02-4D80-8CC2-22A59717F4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36763AA-A400-4B79-81FD-1AE41E11F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EEF3-5206-44CC-AB23-5B1B43E5405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CBE5174-399F-4B9D-B321-575D8E02D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799A8F-1A84-4D57-B4F9-65908575F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03280-D911-4464-AF6F-D2880FDF387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239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631E14-20DA-4F41-951B-0F8ADB5E1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8041D6D-53BC-4AA1-B4FF-8BF812E42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EEF3-5206-44CC-AB23-5B1B43E5405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FD13C9-0011-49AF-9B4B-2847DAD02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2C8C39-EB50-4828-8304-30E3ABB51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03280-D911-4464-AF6F-D2880FDF387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484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2FF2E5-A19B-4E99-B39C-22D239268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EEF3-5206-44CC-AB23-5B1B43E5405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CC0699F-E9CA-4AF6-AE2F-AE315ABD6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9A4824-A132-4D25-A4CC-CBAF7439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03280-D911-4464-AF6F-D2880FDF387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934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D161BA-0C7D-4B73-B608-788DF18FC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DF33C0-8AD7-4359-B518-B28465165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9259E7-DB57-4A09-8E28-75FA3855F0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BCCA73-F731-48E7-87EB-52EC3E784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EEF3-5206-44CC-AB23-5B1B43E5405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AA4199-03AE-4F47-88FA-B9C459681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5B14D1-5471-4F01-A583-87622C78D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03280-D911-4464-AF6F-D2880FDF387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441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405A47-09C3-4710-AEFE-1E173DE00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2044B3B-965D-4624-BFB2-E00838EF85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0A35CB-500B-4170-AA39-D282AD272D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2E24EE-86DA-4EB2-A3A5-8614145B8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EEF3-5206-44CC-AB23-5B1B43E5405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F7C8AB-22FC-43D0-90EE-B09F1C663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D41843-6754-46DF-8613-7A6103E00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03280-D911-4464-AF6F-D2880FDF387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820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B2CA3FB-7A86-4698-A393-AEB02C65F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933CA1-C7EC-453C-81D7-BFA8EB167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72632E-FAB6-46A4-8AF7-8E6BA8100A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9EEF3-5206-44CC-AB23-5B1B43E5405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5AE3D3-1E8D-44F1-BE4B-0E02DC51A2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BD2729-D75E-48B7-B6C5-2F6FB9DCC5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103280-D911-4464-AF6F-D2880FDF387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42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B2AA0A9B-8A49-4A61-95FA-861326959683}"/>
              </a:ext>
            </a:extLst>
          </p:cNvPr>
          <p:cNvGrpSpPr/>
          <p:nvPr/>
        </p:nvGrpSpPr>
        <p:grpSpPr>
          <a:xfrm rot="21433927">
            <a:off x="9729" y="2639047"/>
            <a:ext cx="12362307" cy="961909"/>
            <a:chOff x="0" y="447869"/>
            <a:chExt cx="12310337" cy="57262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C35C89C-BDC3-4493-A3BC-C3D604CA1CAF}"/>
                </a:ext>
              </a:extLst>
            </p:cNvPr>
            <p:cNvSpPr/>
            <p:nvPr/>
          </p:nvSpPr>
          <p:spPr>
            <a:xfrm>
              <a:off x="0" y="447869"/>
              <a:ext cx="12192000" cy="57262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평행 사변형 92">
              <a:extLst>
                <a:ext uri="{FF2B5EF4-FFF2-40B4-BE49-F238E27FC236}">
                  <a16:creationId xmlns:a16="http://schemas.microsoft.com/office/drawing/2014/main" id="{26DEACD9-EC7B-4D64-A93E-A8175089148F}"/>
                </a:ext>
              </a:extLst>
            </p:cNvPr>
            <p:cNvSpPr/>
            <p:nvPr/>
          </p:nvSpPr>
          <p:spPr>
            <a:xfrm>
              <a:off x="12700" y="447869"/>
              <a:ext cx="594049" cy="572623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3" name="평행 사변형 142">
              <a:extLst>
                <a:ext uri="{FF2B5EF4-FFF2-40B4-BE49-F238E27FC236}">
                  <a16:creationId xmlns:a16="http://schemas.microsoft.com/office/drawing/2014/main" id="{2F2E6169-1C50-46CA-86CE-3A15C9607EDA}"/>
                </a:ext>
              </a:extLst>
            </p:cNvPr>
            <p:cNvSpPr/>
            <p:nvPr/>
          </p:nvSpPr>
          <p:spPr>
            <a:xfrm>
              <a:off x="416272" y="447869"/>
              <a:ext cx="594049" cy="572623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4" name="평행 사변형 143">
              <a:extLst>
                <a:ext uri="{FF2B5EF4-FFF2-40B4-BE49-F238E27FC236}">
                  <a16:creationId xmlns:a16="http://schemas.microsoft.com/office/drawing/2014/main" id="{0257D512-E4D7-4DD6-92B5-EBFECF7344F4}"/>
                </a:ext>
              </a:extLst>
            </p:cNvPr>
            <p:cNvSpPr/>
            <p:nvPr/>
          </p:nvSpPr>
          <p:spPr>
            <a:xfrm>
              <a:off x="819844" y="447869"/>
              <a:ext cx="594049" cy="572623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5" name="평행 사변형 144">
              <a:extLst>
                <a:ext uri="{FF2B5EF4-FFF2-40B4-BE49-F238E27FC236}">
                  <a16:creationId xmlns:a16="http://schemas.microsoft.com/office/drawing/2014/main" id="{3B4EC5AF-F4DF-43B3-A953-2CD566F5D401}"/>
                </a:ext>
              </a:extLst>
            </p:cNvPr>
            <p:cNvSpPr/>
            <p:nvPr/>
          </p:nvSpPr>
          <p:spPr>
            <a:xfrm>
              <a:off x="1223416" y="447869"/>
              <a:ext cx="594049" cy="572623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6" name="평행 사변형 145">
              <a:extLst>
                <a:ext uri="{FF2B5EF4-FFF2-40B4-BE49-F238E27FC236}">
                  <a16:creationId xmlns:a16="http://schemas.microsoft.com/office/drawing/2014/main" id="{BB9A9513-0797-4CD9-A4EF-A234E67A98BF}"/>
                </a:ext>
              </a:extLst>
            </p:cNvPr>
            <p:cNvSpPr/>
            <p:nvPr/>
          </p:nvSpPr>
          <p:spPr>
            <a:xfrm>
              <a:off x="1626988" y="447869"/>
              <a:ext cx="594049" cy="572623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7" name="평행 사변형 146">
              <a:extLst>
                <a:ext uri="{FF2B5EF4-FFF2-40B4-BE49-F238E27FC236}">
                  <a16:creationId xmlns:a16="http://schemas.microsoft.com/office/drawing/2014/main" id="{8355522C-44BF-4FC9-8F73-C4EE9F9038D9}"/>
                </a:ext>
              </a:extLst>
            </p:cNvPr>
            <p:cNvSpPr/>
            <p:nvPr/>
          </p:nvSpPr>
          <p:spPr>
            <a:xfrm>
              <a:off x="2030560" y="447869"/>
              <a:ext cx="594049" cy="572623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8" name="평행 사변형 147">
              <a:extLst>
                <a:ext uri="{FF2B5EF4-FFF2-40B4-BE49-F238E27FC236}">
                  <a16:creationId xmlns:a16="http://schemas.microsoft.com/office/drawing/2014/main" id="{C64D3A3D-E488-4B67-9CBE-C9CE8B7E0320}"/>
                </a:ext>
              </a:extLst>
            </p:cNvPr>
            <p:cNvSpPr/>
            <p:nvPr/>
          </p:nvSpPr>
          <p:spPr>
            <a:xfrm>
              <a:off x="2434132" y="447869"/>
              <a:ext cx="594049" cy="572623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9" name="평행 사변형 148">
              <a:extLst>
                <a:ext uri="{FF2B5EF4-FFF2-40B4-BE49-F238E27FC236}">
                  <a16:creationId xmlns:a16="http://schemas.microsoft.com/office/drawing/2014/main" id="{DDDCAA0A-66BB-46F8-8920-F63DB4F02F10}"/>
                </a:ext>
              </a:extLst>
            </p:cNvPr>
            <p:cNvSpPr/>
            <p:nvPr/>
          </p:nvSpPr>
          <p:spPr>
            <a:xfrm>
              <a:off x="2837704" y="447869"/>
              <a:ext cx="594049" cy="572623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0" name="평행 사변형 149">
              <a:extLst>
                <a:ext uri="{FF2B5EF4-FFF2-40B4-BE49-F238E27FC236}">
                  <a16:creationId xmlns:a16="http://schemas.microsoft.com/office/drawing/2014/main" id="{8F5F769C-CFA0-4ED2-A7EC-1D4D8F9056FF}"/>
                </a:ext>
              </a:extLst>
            </p:cNvPr>
            <p:cNvSpPr/>
            <p:nvPr/>
          </p:nvSpPr>
          <p:spPr>
            <a:xfrm>
              <a:off x="3241276" y="447869"/>
              <a:ext cx="594049" cy="572623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1" name="평행 사변형 150">
              <a:extLst>
                <a:ext uri="{FF2B5EF4-FFF2-40B4-BE49-F238E27FC236}">
                  <a16:creationId xmlns:a16="http://schemas.microsoft.com/office/drawing/2014/main" id="{D2E0C0D8-1096-4220-8927-FA023627BC5B}"/>
                </a:ext>
              </a:extLst>
            </p:cNvPr>
            <p:cNvSpPr/>
            <p:nvPr/>
          </p:nvSpPr>
          <p:spPr>
            <a:xfrm>
              <a:off x="3644848" y="447869"/>
              <a:ext cx="594049" cy="572623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2" name="평행 사변형 151">
              <a:extLst>
                <a:ext uri="{FF2B5EF4-FFF2-40B4-BE49-F238E27FC236}">
                  <a16:creationId xmlns:a16="http://schemas.microsoft.com/office/drawing/2014/main" id="{C751998C-9C80-420E-844E-05834F4811C4}"/>
                </a:ext>
              </a:extLst>
            </p:cNvPr>
            <p:cNvSpPr/>
            <p:nvPr/>
          </p:nvSpPr>
          <p:spPr>
            <a:xfrm>
              <a:off x="4048420" y="447869"/>
              <a:ext cx="594049" cy="572623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3" name="평행 사변형 152">
              <a:extLst>
                <a:ext uri="{FF2B5EF4-FFF2-40B4-BE49-F238E27FC236}">
                  <a16:creationId xmlns:a16="http://schemas.microsoft.com/office/drawing/2014/main" id="{632E107F-106B-492E-A572-9A9401BC7099}"/>
                </a:ext>
              </a:extLst>
            </p:cNvPr>
            <p:cNvSpPr/>
            <p:nvPr/>
          </p:nvSpPr>
          <p:spPr>
            <a:xfrm>
              <a:off x="4451992" y="447869"/>
              <a:ext cx="594049" cy="572623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4" name="평행 사변형 153">
              <a:extLst>
                <a:ext uri="{FF2B5EF4-FFF2-40B4-BE49-F238E27FC236}">
                  <a16:creationId xmlns:a16="http://schemas.microsoft.com/office/drawing/2014/main" id="{BA41C4FD-0388-4850-8228-B45EE6BF445F}"/>
                </a:ext>
              </a:extLst>
            </p:cNvPr>
            <p:cNvSpPr/>
            <p:nvPr/>
          </p:nvSpPr>
          <p:spPr>
            <a:xfrm>
              <a:off x="4855564" y="447869"/>
              <a:ext cx="594049" cy="572623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5" name="평행 사변형 154">
              <a:extLst>
                <a:ext uri="{FF2B5EF4-FFF2-40B4-BE49-F238E27FC236}">
                  <a16:creationId xmlns:a16="http://schemas.microsoft.com/office/drawing/2014/main" id="{A263E2E2-4FE5-47FB-8938-C513591188EA}"/>
                </a:ext>
              </a:extLst>
            </p:cNvPr>
            <p:cNvSpPr/>
            <p:nvPr/>
          </p:nvSpPr>
          <p:spPr>
            <a:xfrm>
              <a:off x="5259136" y="447869"/>
              <a:ext cx="594049" cy="572623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6" name="평행 사변형 155">
              <a:extLst>
                <a:ext uri="{FF2B5EF4-FFF2-40B4-BE49-F238E27FC236}">
                  <a16:creationId xmlns:a16="http://schemas.microsoft.com/office/drawing/2014/main" id="{B4DAE30F-6BC9-41EC-916F-85AF60DB806F}"/>
                </a:ext>
              </a:extLst>
            </p:cNvPr>
            <p:cNvSpPr/>
            <p:nvPr/>
          </p:nvSpPr>
          <p:spPr>
            <a:xfrm>
              <a:off x="5662708" y="447869"/>
              <a:ext cx="594049" cy="572623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7" name="평행 사변형 156">
              <a:extLst>
                <a:ext uri="{FF2B5EF4-FFF2-40B4-BE49-F238E27FC236}">
                  <a16:creationId xmlns:a16="http://schemas.microsoft.com/office/drawing/2014/main" id="{E486B4A2-1973-448B-BE6E-533F62511113}"/>
                </a:ext>
              </a:extLst>
            </p:cNvPr>
            <p:cNvSpPr/>
            <p:nvPr/>
          </p:nvSpPr>
          <p:spPr>
            <a:xfrm>
              <a:off x="6066280" y="447869"/>
              <a:ext cx="594049" cy="572623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8" name="평행 사변형 157">
              <a:extLst>
                <a:ext uri="{FF2B5EF4-FFF2-40B4-BE49-F238E27FC236}">
                  <a16:creationId xmlns:a16="http://schemas.microsoft.com/office/drawing/2014/main" id="{8131AD11-1DB6-4EA8-866C-1F7CBFAC7BFE}"/>
                </a:ext>
              </a:extLst>
            </p:cNvPr>
            <p:cNvSpPr/>
            <p:nvPr/>
          </p:nvSpPr>
          <p:spPr>
            <a:xfrm>
              <a:off x="6469852" y="447869"/>
              <a:ext cx="594049" cy="572623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평행 사변형 158">
              <a:extLst>
                <a:ext uri="{FF2B5EF4-FFF2-40B4-BE49-F238E27FC236}">
                  <a16:creationId xmlns:a16="http://schemas.microsoft.com/office/drawing/2014/main" id="{F60F6752-437E-448E-ACAA-45928ACFB737}"/>
                </a:ext>
              </a:extLst>
            </p:cNvPr>
            <p:cNvSpPr/>
            <p:nvPr/>
          </p:nvSpPr>
          <p:spPr>
            <a:xfrm>
              <a:off x="6873424" y="447869"/>
              <a:ext cx="594049" cy="572623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0" name="평행 사변형 159">
              <a:extLst>
                <a:ext uri="{FF2B5EF4-FFF2-40B4-BE49-F238E27FC236}">
                  <a16:creationId xmlns:a16="http://schemas.microsoft.com/office/drawing/2014/main" id="{DAC4F9D7-3EA8-4587-999A-50466869A667}"/>
                </a:ext>
              </a:extLst>
            </p:cNvPr>
            <p:cNvSpPr/>
            <p:nvPr/>
          </p:nvSpPr>
          <p:spPr>
            <a:xfrm>
              <a:off x="7276996" y="447869"/>
              <a:ext cx="594049" cy="572623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1" name="평행 사변형 160">
              <a:extLst>
                <a:ext uri="{FF2B5EF4-FFF2-40B4-BE49-F238E27FC236}">
                  <a16:creationId xmlns:a16="http://schemas.microsoft.com/office/drawing/2014/main" id="{549AEC14-315B-4EE2-A2A0-B5783A26A5B5}"/>
                </a:ext>
              </a:extLst>
            </p:cNvPr>
            <p:cNvSpPr/>
            <p:nvPr/>
          </p:nvSpPr>
          <p:spPr>
            <a:xfrm>
              <a:off x="7680568" y="447869"/>
              <a:ext cx="594049" cy="572623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2" name="평행 사변형 161">
              <a:extLst>
                <a:ext uri="{FF2B5EF4-FFF2-40B4-BE49-F238E27FC236}">
                  <a16:creationId xmlns:a16="http://schemas.microsoft.com/office/drawing/2014/main" id="{B0DB70DF-AD66-4208-9784-B2C2BC9A90A8}"/>
                </a:ext>
              </a:extLst>
            </p:cNvPr>
            <p:cNvSpPr/>
            <p:nvPr/>
          </p:nvSpPr>
          <p:spPr>
            <a:xfrm>
              <a:off x="8084140" y="447869"/>
              <a:ext cx="594049" cy="572623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3" name="평행 사변형 162">
              <a:extLst>
                <a:ext uri="{FF2B5EF4-FFF2-40B4-BE49-F238E27FC236}">
                  <a16:creationId xmlns:a16="http://schemas.microsoft.com/office/drawing/2014/main" id="{C5CBCE5A-83A1-4FAE-9005-5FCA0A08C619}"/>
                </a:ext>
              </a:extLst>
            </p:cNvPr>
            <p:cNvSpPr/>
            <p:nvPr/>
          </p:nvSpPr>
          <p:spPr>
            <a:xfrm>
              <a:off x="8487712" y="447869"/>
              <a:ext cx="594049" cy="572623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4" name="평행 사변형 163">
              <a:extLst>
                <a:ext uri="{FF2B5EF4-FFF2-40B4-BE49-F238E27FC236}">
                  <a16:creationId xmlns:a16="http://schemas.microsoft.com/office/drawing/2014/main" id="{991AEFB0-2211-4659-8CE3-82BEF1AA08D4}"/>
                </a:ext>
              </a:extLst>
            </p:cNvPr>
            <p:cNvSpPr/>
            <p:nvPr/>
          </p:nvSpPr>
          <p:spPr>
            <a:xfrm>
              <a:off x="8891284" y="447869"/>
              <a:ext cx="594049" cy="572623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5" name="평행 사변형 164">
              <a:extLst>
                <a:ext uri="{FF2B5EF4-FFF2-40B4-BE49-F238E27FC236}">
                  <a16:creationId xmlns:a16="http://schemas.microsoft.com/office/drawing/2014/main" id="{89FB1CF9-F3BC-4D97-9DD4-5E3F9CEFAA58}"/>
                </a:ext>
              </a:extLst>
            </p:cNvPr>
            <p:cNvSpPr/>
            <p:nvPr/>
          </p:nvSpPr>
          <p:spPr>
            <a:xfrm>
              <a:off x="9294856" y="447869"/>
              <a:ext cx="594049" cy="572623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6" name="평행 사변형 165">
              <a:extLst>
                <a:ext uri="{FF2B5EF4-FFF2-40B4-BE49-F238E27FC236}">
                  <a16:creationId xmlns:a16="http://schemas.microsoft.com/office/drawing/2014/main" id="{1E1B4EB0-B425-407A-A166-5B2DFF553446}"/>
                </a:ext>
              </a:extLst>
            </p:cNvPr>
            <p:cNvSpPr/>
            <p:nvPr/>
          </p:nvSpPr>
          <p:spPr>
            <a:xfrm>
              <a:off x="9698428" y="447869"/>
              <a:ext cx="594049" cy="572623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7" name="평행 사변형 166">
              <a:extLst>
                <a:ext uri="{FF2B5EF4-FFF2-40B4-BE49-F238E27FC236}">
                  <a16:creationId xmlns:a16="http://schemas.microsoft.com/office/drawing/2014/main" id="{8466ED32-6492-453A-AA0D-6D56CD1533C2}"/>
                </a:ext>
              </a:extLst>
            </p:cNvPr>
            <p:cNvSpPr/>
            <p:nvPr/>
          </p:nvSpPr>
          <p:spPr>
            <a:xfrm>
              <a:off x="10102000" y="447869"/>
              <a:ext cx="594049" cy="572623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8" name="평행 사변형 167">
              <a:extLst>
                <a:ext uri="{FF2B5EF4-FFF2-40B4-BE49-F238E27FC236}">
                  <a16:creationId xmlns:a16="http://schemas.microsoft.com/office/drawing/2014/main" id="{96F3FF47-91F9-474B-8A0E-991635A232B2}"/>
                </a:ext>
              </a:extLst>
            </p:cNvPr>
            <p:cNvSpPr/>
            <p:nvPr/>
          </p:nvSpPr>
          <p:spPr>
            <a:xfrm>
              <a:off x="10505572" y="447869"/>
              <a:ext cx="594049" cy="572623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9" name="평행 사변형 168">
              <a:extLst>
                <a:ext uri="{FF2B5EF4-FFF2-40B4-BE49-F238E27FC236}">
                  <a16:creationId xmlns:a16="http://schemas.microsoft.com/office/drawing/2014/main" id="{5D93AE75-44F0-422D-866D-7F019B988562}"/>
                </a:ext>
              </a:extLst>
            </p:cNvPr>
            <p:cNvSpPr/>
            <p:nvPr/>
          </p:nvSpPr>
          <p:spPr>
            <a:xfrm>
              <a:off x="10909144" y="447869"/>
              <a:ext cx="594049" cy="572623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0" name="평행 사변형 169">
              <a:extLst>
                <a:ext uri="{FF2B5EF4-FFF2-40B4-BE49-F238E27FC236}">
                  <a16:creationId xmlns:a16="http://schemas.microsoft.com/office/drawing/2014/main" id="{F6DE7FCB-0670-4815-A52B-0AA82C1EC0AB}"/>
                </a:ext>
              </a:extLst>
            </p:cNvPr>
            <p:cNvSpPr/>
            <p:nvPr/>
          </p:nvSpPr>
          <p:spPr>
            <a:xfrm>
              <a:off x="11312716" y="447869"/>
              <a:ext cx="594049" cy="572623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1" name="평행 사변형 170">
              <a:extLst>
                <a:ext uri="{FF2B5EF4-FFF2-40B4-BE49-F238E27FC236}">
                  <a16:creationId xmlns:a16="http://schemas.microsoft.com/office/drawing/2014/main" id="{CF841BF5-FD5B-4FC9-90C7-BCFA889A2ECB}"/>
                </a:ext>
              </a:extLst>
            </p:cNvPr>
            <p:cNvSpPr/>
            <p:nvPr/>
          </p:nvSpPr>
          <p:spPr>
            <a:xfrm>
              <a:off x="11716288" y="447869"/>
              <a:ext cx="594049" cy="572623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70E4BF2C-6FF7-4B8D-9BFC-9164A198AD6F}"/>
              </a:ext>
            </a:extLst>
          </p:cNvPr>
          <p:cNvSpPr txBox="1"/>
          <p:nvPr/>
        </p:nvSpPr>
        <p:spPr>
          <a:xfrm rot="21398144">
            <a:off x="2798202" y="1366644"/>
            <a:ext cx="614305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8000" b="1" i="1" kern="0" dirty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</a:rPr>
              <a:t>보이스피싱</a:t>
            </a:r>
            <a:r>
              <a:rPr lang="ko-KR" altLang="en-US" sz="4400" b="1" i="1" kern="0" dirty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</a:rPr>
              <a:t> </a:t>
            </a:r>
            <a:endParaRPr lang="en-US" altLang="ko-KR" sz="4400" b="1" i="1" kern="0" dirty="0">
              <a:ln>
                <a:solidFill>
                  <a:prstClr val="black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0D7ED3BD-4925-469D-A336-D40406943326}"/>
              </a:ext>
            </a:extLst>
          </p:cNvPr>
          <p:cNvSpPr/>
          <p:nvPr/>
        </p:nvSpPr>
        <p:spPr>
          <a:xfrm rot="21381105">
            <a:off x="5131683" y="3006083"/>
            <a:ext cx="1488827" cy="3298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  <a:effectLst>
            <a:outerShdw dist="63500" dir="2700000" algn="tl" rotWithShape="0">
              <a:schemeClr val="tx1">
                <a:lumMod val="85000"/>
                <a:lumOff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prstClr val="black"/>
                </a:solidFill>
              </a:rPr>
              <a:t>이경훈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A5D8B0F-514E-40D1-BC26-D6C66B911A79}"/>
              </a:ext>
            </a:extLst>
          </p:cNvPr>
          <p:cNvSpPr txBox="1"/>
          <p:nvPr/>
        </p:nvSpPr>
        <p:spPr>
          <a:xfrm rot="21418153">
            <a:off x="556485" y="4205583"/>
            <a:ext cx="108767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3200" kern="0" dirty="0">
                <a:solidFill>
                  <a:prstClr val="white"/>
                </a:solidFill>
              </a:rPr>
              <a:t>보이스피싱 분석</a:t>
            </a:r>
          </a:p>
        </p:txBody>
      </p:sp>
    </p:spTree>
    <p:extLst>
      <p:ext uri="{BB962C8B-B14F-4D97-AF65-F5344CB8AC3E}">
        <p14:creationId xmlns:p14="http://schemas.microsoft.com/office/powerpoint/2010/main" val="2934517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049854E-835B-4E85-B147-5E9D253029C3}"/>
              </a:ext>
            </a:extLst>
          </p:cNvPr>
          <p:cNvGrpSpPr/>
          <p:nvPr/>
        </p:nvGrpSpPr>
        <p:grpSpPr>
          <a:xfrm>
            <a:off x="0" y="4474"/>
            <a:ext cx="12192000" cy="619360"/>
            <a:chOff x="0" y="4474"/>
            <a:chExt cx="12192000" cy="61936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C35C89C-BDC3-4493-A3BC-C3D604CA1CAF}"/>
                </a:ext>
              </a:extLst>
            </p:cNvPr>
            <p:cNvSpPr/>
            <p:nvPr/>
          </p:nvSpPr>
          <p:spPr>
            <a:xfrm>
              <a:off x="9329" y="4474"/>
              <a:ext cx="12178568" cy="61351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평행 사변형 92">
              <a:extLst>
                <a:ext uri="{FF2B5EF4-FFF2-40B4-BE49-F238E27FC236}">
                  <a16:creationId xmlns:a16="http://schemas.microsoft.com/office/drawing/2014/main" id="{26DEACD9-EC7B-4D64-A93E-A8175089148F}"/>
                </a:ext>
              </a:extLst>
            </p:cNvPr>
            <p:cNvSpPr/>
            <p:nvPr/>
          </p:nvSpPr>
          <p:spPr>
            <a:xfrm>
              <a:off x="22015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3" name="평행 사변형 142">
              <a:extLst>
                <a:ext uri="{FF2B5EF4-FFF2-40B4-BE49-F238E27FC236}">
                  <a16:creationId xmlns:a16="http://schemas.microsoft.com/office/drawing/2014/main" id="{2F2E6169-1C50-46CA-86CE-3A15C9607EDA}"/>
                </a:ext>
              </a:extLst>
            </p:cNvPr>
            <p:cNvSpPr/>
            <p:nvPr/>
          </p:nvSpPr>
          <p:spPr>
            <a:xfrm>
              <a:off x="425142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4" name="평행 사변형 143">
              <a:extLst>
                <a:ext uri="{FF2B5EF4-FFF2-40B4-BE49-F238E27FC236}">
                  <a16:creationId xmlns:a16="http://schemas.microsoft.com/office/drawing/2014/main" id="{0257D512-E4D7-4DD6-92B5-EBFECF7344F4}"/>
                </a:ext>
              </a:extLst>
            </p:cNvPr>
            <p:cNvSpPr/>
            <p:nvPr/>
          </p:nvSpPr>
          <p:spPr>
            <a:xfrm>
              <a:off x="828270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5" name="평행 사변형 144">
              <a:extLst>
                <a:ext uri="{FF2B5EF4-FFF2-40B4-BE49-F238E27FC236}">
                  <a16:creationId xmlns:a16="http://schemas.microsoft.com/office/drawing/2014/main" id="{3B4EC5AF-F4DF-43B3-A953-2CD566F5D401}"/>
                </a:ext>
              </a:extLst>
            </p:cNvPr>
            <p:cNvSpPr/>
            <p:nvPr/>
          </p:nvSpPr>
          <p:spPr>
            <a:xfrm>
              <a:off x="1231397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6" name="평행 사변형 145">
              <a:extLst>
                <a:ext uri="{FF2B5EF4-FFF2-40B4-BE49-F238E27FC236}">
                  <a16:creationId xmlns:a16="http://schemas.microsoft.com/office/drawing/2014/main" id="{BB9A9513-0797-4CD9-A4EF-A234E67A98BF}"/>
                </a:ext>
              </a:extLst>
            </p:cNvPr>
            <p:cNvSpPr/>
            <p:nvPr/>
          </p:nvSpPr>
          <p:spPr>
            <a:xfrm>
              <a:off x="1634525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7" name="평행 사변형 146">
              <a:extLst>
                <a:ext uri="{FF2B5EF4-FFF2-40B4-BE49-F238E27FC236}">
                  <a16:creationId xmlns:a16="http://schemas.microsoft.com/office/drawing/2014/main" id="{8355522C-44BF-4FC9-8F73-C4EE9F9038D9}"/>
                </a:ext>
              </a:extLst>
            </p:cNvPr>
            <p:cNvSpPr/>
            <p:nvPr/>
          </p:nvSpPr>
          <p:spPr>
            <a:xfrm>
              <a:off x="2037652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8" name="평행 사변형 147">
              <a:extLst>
                <a:ext uri="{FF2B5EF4-FFF2-40B4-BE49-F238E27FC236}">
                  <a16:creationId xmlns:a16="http://schemas.microsoft.com/office/drawing/2014/main" id="{C64D3A3D-E488-4B67-9CBE-C9CE8B7E0320}"/>
                </a:ext>
              </a:extLst>
            </p:cNvPr>
            <p:cNvSpPr/>
            <p:nvPr/>
          </p:nvSpPr>
          <p:spPr>
            <a:xfrm>
              <a:off x="2440779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9" name="평행 사변형 148">
              <a:extLst>
                <a:ext uri="{FF2B5EF4-FFF2-40B4-BE49-F238E27FC236}">
                  <a16:creationId xmlns:a16="http://schemas.microsoft.com/office/drawing/2014/main" id="{DDDCAA0A-66BB-46F8-8920-F63DB4F02F10}"/>
                </a:ext>
              </a:extLst>
            </p:cNvPr>
            <p:cNvSpPr/>
            <p:nvPr/>
          </p:nvSpPr>
          <p:spPr>
            <a:xfrm>
              <a:off x="2843907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0" name="평행 사변형 149">
              <a:extLst>
                <a:ext uri="{FF2B5EF4-FFF2-40B4-BE49-F238E27FC236}">
                  <a16:creationId xmlns:a16="http://schemas.microsoft.com/office/drawing/2014/main" id="{8F5F769C-CFA0-4ED2-A7EC-1D4D8F9056FF}"/>
                </a:ext>
              </a:extLst>
            </p:cNvPr>
            <p:cNvSpPr/>
            <p:nvPr/>
          </p:nvSpPr>
          <p:spPr>
            <a:xfrm>
              <a:off x="3247034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1" name="평행 사변형 150">
              <a:extLst>
                <a:ext uri="{FF2B5EF4-FFF2-40B4-BE49-F238E27FC236}">
                  <a16:creationId xmlns:a16="http://schemas.microsoft.com/office/drawing/2014/main" id="{D2E0C0D8-1096-4220-8927-FA023627BC5B}"/>
                </a:ext>
              </a:extLst>
            </p:cNvPr>
            <p:cNvSpPr/>
            <p:nvPr/>
          </p:nvSpPr>
          <p:spPr>
            <a:xfrm>
              <a:off x="3650162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2" name="평행 사변형 151">
              <a:extLst>
                <a:ext uri="{FF2B5EF4-FFF2-40B4-BE49-F238E27FC236}">
                  <a16:creationId xmlns:a16="http://schemas.microsoft.com/office/drawing/2014/main" id="{C751998C-9C80-420E-844E-05834F4811C4}"/>
                </a:ext>
              </a:extLst>
            </p:cNvPr>
            <p:cNvSpPr/>
            <p:nvPr/>
          </p:nvSpPr>
          <p:spPr>
            <a:xfrm>
              <a:off x="4053289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3" name="평행 사변형 152">
              <a:extLst>
                <a:ext uri="{FF2B5EF4-FFF2-40B4-BE49-F238E27FC236}">
                  <a16:creationId xmlns:a16="http://schemas.microsoft.com/office/drawing/2014/main" id="{632E107F-106B-492E-A572-9A9401BC7099}"/>
                </a:ext>
              </a:extLst>
            </p:cNvPr>
            <p:cNvSpPr/>
            <p:nvPr/>
          </p:nvSpPr>
          <p:spPr>
            <a:xfrm>
              <a:off x="4456416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4" name="평행 사변형 153">
              <a:extLst>
                <a:ext uri="{FF2B5EF4-FFF2-40B4-BE49-F238E27FC236}">
                  <a16:creationId xmlns:a16="http://schemas.microsoft.com/office/drawing/2014/main" id="{BA41C4FD-0388-4850-8228-B45EE6BF445F}"/>
                </a:ext>
              </a:extLst>
            </p:cNvPr>
            <p:cNvSpPr/>
            <p:nvPr/>
          </p:nvSpPr>
          <p:spPr>
            <a:xfrm>
              <a:off x="4859544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5" name="평행 사변형 154">
              <a:extLst>
                <a:ext uri="{FF2B5EF4-FFF2-40B4-BE49-F238E27FC236}">
                  <a16:creationId xmlns:a16="http://schemas.microsoft.com/office/drawing/2014/main" id="{A263E2E2-4FE5-47FB-8938-C513591188EA}"/>
                </a:ext>
              </a:extLst>
            </p:cNvPr>
            <p:cNvSpPr/>
            <p:nvPr/>
          </p:nvSpPr>
          <p:spPr>
            <a:xfrm>
              <a:off x="5262671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6" name="평행 사변형 155">
              <a:extLst>
                <a:ext uri="{FF2B5EF4-FFF2-40B4-BE49-F238E27FC236}">
                  <a16:creationId xmlns:a16="http://schemas.microsoft.com/office/drawing/2014/main" id="{B4DAE30F-6BC9-41EC-916F-85AF60DB806F}"/>
                </a:ext>
              </a:extLst>
            </p:cNvPr>
            <p:cNvSpPr/>
            <p:nvPr/>
          </p:nvSpPr>
          <p:spPr>
            <a:xfrm>
              <a:off x="5665799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7" name="평행 사변형 156">
              <a:extLst>
                <a:ext uri="{FF2B5EF4-FFF2-40B4-BE49-F238E27FC236}">
                  <a16:creationId xmlns:a16="http://schemas.microsoft.com/office/drawing/2014/main" id="{E486B4A2-1973-448B-BE6E-533F62511113}"/>
                </a:ext>
              </a:extLst>
            </p:cNvPr>
            <p:cNvSpPr/>
            <p:nvPr/>
          </p:nvSpPr>
          <p:spPr>
            <a:xfrm>
              <a:off x="6068926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8" name="평행 사변형 157">
              <a:extLst>
                <a:ext uri="{FF2B5EF4-FFF2-40B4-BE49-F238E27FC236}">
                  <a16:creationId xmlns:a16="http://schemas.microsoft.com/office/drawing/2014/main" id="{8131AD11-1DB6-4EA8-866C-1F7CBFAC7BFE}"/>
                </a:ext>
              </a:extLst>
            </p:cNvPr>
            <p:cNvSpPr/>
            <p:nvPr/>
          </p:nvSpPr>
          <p:spPr>
            <a:xfrm>
              <a:off x="6472053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평행 사변형 158">
              <a:extLst>
                <a:ext uri="{FF2B5EF4-FFF2-40B4-BE49-F238E27FC236}">
                  <a16:creationId xmlns:a16="http://schemas.microsoft.com/office/drawing/2014/main" id="{F60F6752-437E-448E-ACAA-45928ACFB737}"/>
                </a:ext>
              </a:extLst>
            </p:cNvPr>
            <p:cNvSpPr/>
            <p:nvPr/>
          </p:nvSpPr>
          <p:spPr>
            <a:xfrm>
              <a:off x="6875181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0" name="평행 사변형 159">
              <a:extLst>
                <a:ext uri="{FF2B5EF4-FFF2-40B4-BE49-F238E27FC236}">
                  <a16:creationId xmlns:a16="http://schemas.microsoft.com/office/drawing/2014/main" id="{DAC4F9D7-3EA8-4587-999A-50466869A667}"/>
                </a:ext>
              </a:extLst>
            </p:cNvPr>
            <p:cNvSpPr/>
            <p:nvPr/>
          </p:nvSpPr>
          <p:spPr>
            <a:xfrm>
              <a:off x="7278308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1" name="평행 사변형 160">
              <a:extLst>
                <a:ext uri="{FF2B5EF4-FFF2-40B4-BE49-F238E27FC236}">
                  <a16:creationId xmlns:a16="http://schemas.microsoft.com/office/drawing/2014/main" id="{549AEC14-315B-4EE2-A2A0-B5783A26A5B5}"/>
                </a:ext>
              </a:extLst>
            </p:cNvPr>
            <p:cNvSpPr/>
            <p:nvPr/>
          </p:nvSpPr>
          <p:spPr>
            <a:xfrm>
              <a:off x="7681436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2" name="평행 사변형 161">
              <a:extLst>
                <a:ext uri="{FF2B5EF4-FFF2-40B4-BE49-F238E27FC236}">
                  <a16:creationId xmlns:a16="http://schemas.microsoft.com/office/drawing/2014/main" id="{B0DB70DF-AD66-4208-9784-B2C2BC9A90A8}"/>
                </a:ext>
              </a:extLst>
            </p:cNvPr>
            <p:cNvSpPr/>
            <p:nvPr/>
          </p:nvSpPr>
          <p:spPr>
            <a:xfrm>
              <a:off x="8084563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3" name="평행 사변형 162">
              <a:extLst>
                <a:ext uri="{FF2B5EF4-FFF2-40B4-BE49-F238E27FC236}">
                  <a16:creationId xmlns:a16="http://schemas.microsoft.com/office/drawing/2014/main" id="{C5CBCE5A-83A1-4FAE-9005-5FCA0A08C619}"/>
                </a:ext>
              </a:extLst>
            </p:cNvPr>
            <p:cNvSpPr/>
            <p:nvPr/>
          </p:nvSpPr>
          <p:spPr>
            <a:xfrm>
              <a:off x="8487690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4" name="평행 사변형 163">
              <a:extLst>
                <a:ext uri="{FF2B5EF4-FFF2-40B4-BE49-F238E27FC236}">
                  <a16:creationId xmlns:a16="http://schemas.microsoft.com/office/drawing/2014/main" id="{991AEFB0-2211-4659-8CE3-82BEF1AA08D4}"/>
                </a:ext>
              </a:extLst>
            </p:cNvPr>
            <p:cNvSpPr/>
            <p:nvPr/>
          </p:nvSpPr>
          <p:spPr>
            <a:xfrm>
              <a:off x="8890818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5" name="평행 사변형 164">
              <a:extLst>
                <a:ext uri="{FF2B5EF4-FFF2-40B4-BE49-F238E27FC236}">
                  <a16:creationId xmlns:a16="http://schemas.microsoft.com/office/drawing/2014/main" id="{89FB1CF9-F3BC-4D97-9DD4-5E3F9CEFAA58}"/>
                </a:ext>
              </a:extLst>
            </p:cNvPr>
            <p:cNvSpPr/>
            <p:nvPr/>
          </p:nvSpPr>
          <p:spPr>
            <a:xfrm>
              <a:off x="9293945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6" name="평행 사변형 165">
              <a:extLst>
                <a:ext uri="{FF2B5EF4-FFF2-40B4-BE49-F238E27FC236}">
                  <a16:creationId xmlns:a16="http://schemas.microsoft.com/office/drawing/2014/main" id="{1E1B4EB0-B425-407A-A166-5B2DFF553446}"/>
                </a:ext>
              </a:extLst>
            </p:cNvPr>
            <p:cNvSpPr/>
            <p:nvPr/>
          </p:nvSpPr>
          <p:spPr>
            <a:xfrm>
              <a:off x="9697072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7" name="평행 사변형 166">
              <a:extLst>
                <a:ext uri="{FF2B5EF4-FFF2-40B4-BE49-F238E27FC236}">
                  <a16:creationId xmlns:a16="http://schemas.microsoft.com/office/drawing/2014/main" id="{8466ED32-6492-453A-AA0D-6D56CD1533C2}"/>
                </a:ext>
              </a:extLst>
            </p:cNvPr>
            <p:cNvSpPr/>
            <p:nvPr/>
          </p:nvSpPr>
          <p:spPr>
            <a:xfrm>
              <a:off x="10100200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8" name="평행 사변형 167">
              <a:extLst>
                <a:ext uri="{FF2B5EF4-FFF2-40B4-BE49-F238E27FC236}">
                  <a16:creationId xmlns:a16="http://schemas.microsoft.com/office/drawing/2014/main" id="{96F3FF47-91F9-474B-8A0E-991635A232B2}"/>
                </a:ext>
              </a:extLst>
            </p:cNvPr>
            <p:cNvSpPr/>
            <p:nvPr/>
          </p:nvSpPr>
          <p:spPr>
            <a:xfrm>
              <a:off x="10503327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9" name="평행 사변형 168">
              <a:extLst>
                <a:ext uri="{FF2B5EF4-FFF2-40B4-BE49-F238E27FC236}">
                  <a16:creationId xmlns:a16="http://schemas.microsoft.com/office/drawing/2014/main" id="{5D93AE75-44F0-422D-866D-7F019B988562}"/>
                </a:ext>
              </a:extLst>
            </p:cNvPr>
            <p:cNvSpPr/>
            <p:nvPr/>
          </p:nvSpPr>
          <p:spPr>
            <a:xfrm>
              <a:off x="10906455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0" name="평행 사변형 169">
              <a:extLst>
                <a:ext uri="{FF2B5EF4-FFF2-40B4-BE49-F238E27FC236}">
                  <a16:creationId xmlns:a16="http://schemas.microsoft.com/office/drawing/2014/main" id="{F6DE7FCB-0670-4815-A52B-0AA82C1EC0AB}"/>
                </a:ext>
              </a:extLst>
            </p:cNvPr>
            <p:cNvSpPr/>
            <p:nvPr/>
          </p:nvSpPr>
          <p:spPr>
            <a:xfrm>
              <a:off x="11309582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B53940CC-8BDA-4625-AC7E-11D3CA53FB4F}"/>
                </a:ext>
              </a:extLst>
            </p:cNvPr>
            <p:cNvSpPr/>
            <p:nvPr/>
          </p:nvSpPr>
          <p:spPr>
            <a:xfrm>
              <a:off x="11712709" y="4474"/>
              <a:ext cx="479290" cy="613518"/>
            </a:xfrm>
            <a:custGeom>
              <a:avLst/>
              <a:gdLst>
                <a:gd name="connsiteX0" fmla="*/ 424491 w 479290"/>
                <a:gd name="connsiteY0" fmla="*/ 0 h 613518"/>
                <a:gd name="connsiteX1" fmla="*/ 479290 w 479290"/>
                <a:gd name="connsiteY1" fmla="*/ 0 h 613518"/>
                <a:gd name="connsiteX2" fmla="*/ 479290 w 479290"/>
                <a:gd name="connsiteY2" fmla="*/ 164916 h 613518"/>
                <a:gd name="connsiteX3" fmla="*/ 168904 w 479290"/>
                <a:gd name="connsiteY3" fmla="*/ 613518 h 613518"/>
                <a:gd name="connsiteX4" fmla="*/ 0 w 479290"/>
                <a:gd name="connsiteY4" fmla="*/ 613518 h 613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290" h="613518">
                  <a:moveTo>
                    <a:pt x="424491" y="0"/>
                  </a:moveTo>
                  <a:lnTo>
                    <a:pt x="479290" y="0"/>
                  </a:lnTo>
                  <a:lnTo>
                    <a:pt x="479290" y="164916"/>
                  </a:lnTo>
                  <a:lnTo>
                    <a:pt x="168904" y="613518"/>
                  </a:lnTo>
                  <a:lnTo>
                    <a:pt x="0" y="613518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283D2635-0AD3-4B85-86A3-F9987EEBC648}"/>
                </a:ext>
              </a:extLst>
            </p:cNvPr>
            <p:cNvSpPr/>
            <p:nvPr/>
          </p:nvSpPr>
          <p:spPr>
            <a:xfrm>
              <a:off x="0" y="4475"/>
              <a:ext cx="254631" cy="368019"/>
            </a:xfrm>
            <a:custGeom>
              <a:avLst/>
              <a:gdLst>
                <a:gd name="connsiteX0" fmla="*/ 85727 w 254631"/>
                <a:gd name="connsiteY0" fmla="*/ 0 h 368019"/>
                <a:gd name="connsiteX1" fmla="*/ 254631 w 254631"/>
                <a:gd name="connsiteY1" fmla="*/ 0 h 368019"/>
                <a:gd name="connsiteX2" fmla="*/ 0 w 254631"/>
                <a:gd name="connsiteY2" fmla="*/ 368019 h 368019"/>
                <a:gd name="connsiteX3" fmla="*/ 0 w 254631"/>
                <a:gd name="connsiteY3" fmla="*/ 123901 h 368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31" h="368019">
                  <a:moveTo>
                    <a:pt x="85727" y="0"/>
                  </a:moveTo>
                  <a:lnTo>
                    <a:pt x="254631" y="0"/>
                  </a:lnTo>
                  <a:lnTo>
                    <a:pt x="0" y="368019"/>
                  </a:lnTo>
                  <a:lnTo>
                    <a:pt x="0" y="12390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0A72AD87-355F-47BF-9396-DAE1CF34963A}"/>
                </a:ext>
              </a:extLst>
            </p:cNvPr>
            <p:cNvSpPr/>
            <p:nvPr/>
          </p:nvSpPr>
          <p:spPr>
            <a:xfrm>
              <a:off x="12056500" y="427996"/>
              <a:ext cx="135500" cy="195838"/>
            </a:xfrm>
            <a:custGeom>
              <a:avLst/>
              <a:gdLst>
                <a:gd name="connsiteX0" fmla="*/ 135500 w 135500"/>
                <a:gd name="connsiteY0" fmla="*/ 0 h 195838"/>
                <a:gd name="connsiteX1" fmla="*/ 135500 w 135500"/>
                <a:gd name="connsiteY1" fmla="*/ 195838 h 195838"/>
                <a:gd name="connsiteX2" fmla="*/ 0 w 135500"/>
                <a:gd name="connsiteY2" fmla="*/ 195838 h 195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500" h="195838">
                  <a:moveTo>
                    <a:pt x="135500" y="0"/>
                  </a:moveTo>
                  <a:lnTo>
                    <a:pt x="135500" y="195838"/>
                  </a:lnTo>
                  <a:lnTo>
                    <a:pt x="0" y="195838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B25F779-D6FE-480D-967F-495E3E89B3B2}"/>
              </a:ext>
            </a:extLst>
          </p:cNvPr>
          <p:cNvSpPr/>
          <p:nvPr/>
        </p:nvSpPr>
        <p:spPr>
          <a:xfrm>
            <a:off x="0" y="6799525"/>
            <a:ext cx="12199401" cy="54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사각형: 둥근 모서리 94">
            <a:extLst>
              <a:ext uri="{FF2B5EF4-FFF2-40B4-BE49-F238E27FC236}">
                <a16:creationId xmlns:a16="http://schemas.microsoft.com/office/drawing/2014/main" id="{0D7ED3BD-4925-469D-A336-D40406943326}"/>
              </a:ext>
            </a:extLst>
          </p:cNvPr>
          <p:cNvSpPr/>
          <p:nvPr/>
        </p:nvSpPr>
        <p:spPr>
          <a:xfrm>
            <a:off x="386694" y="114145"/>
            <a:ext cx="3717194" cy="3298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  <a:effectLst>
            <a:outerShdw dist="63500" dir="2700000" algn="tl" rotWithShape="0">
              <a:schemeClr val="tx1">
                <a:lumMod val="85000"/>
                <a:lumOff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i="1" kern="0" dirty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</a:rPr>
              <a:t>PPT PRESENTATION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2E94BF-8F7C-41B7-B882-68D8B2D01739}"/>
              </a:ext>
            </a:extLst>
          </p:cNvPr>
          <p:cNvSpPr txBox="1"/>
          <p:nvPr/>
        </p:nvSpPr>
        <p:spPr>
          <a:xfrm>
            <a:off x="9329" y="684628"/>
            <a:ext cx="121994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i="1" dirty="0">
                <a:solidFill>
                  <a:schemeClr val="bg1"/>
                </a:solidFill>
              </a:rPr>
              <a:t>총 인구 대비</a:t>
            </a:r>
            <a:endParaRPr lang="en-US" altLang="ko-KR" sz="3200" b="1" i="1" dirty="0">
              <a:solidFill>
                <a:schemeClr val="bg1"/>
              </a:solidFill>
            </a:endParaRPr>
          </a:p>
          <a:p>
            <a:pPr algn="ctr"/>
            <a:r>
              <a:rPr lang="ko-KR" altLang="en-US" sz="3200" b="1" i="1" dirty="0">
                <a:solidFill>
                  <a:schemeClr val="bg1"/>
                </a:solidFill>
              </a:rPr>
              <a:t>지역별 장애인 인구수 와 보이스피싱 건수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51F4E2-300F-4204-827B-14D7E7F51CE2}"/>
              </a:ext>
            </a:extLst>
          </p:cNvPr>
          <p:cNvSpPr txBox="1"/>
          <p:nvPr/>
        </p:nvSpPr>
        <p:spPr>
          <a:xfrm>
            <a:off x="5243749" y="2697267"/>
            <a:ext cx="6062164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2"/>
                </a:solidFill>
              </a:rPr>
              <a:t>3</a:t>
            </a:r>
            <a:r>
              <a:rPr lang="ko-KR" altLang="en-US" dirty="0">
                <a:solidFill>
                  <a:schemeClr val="bg2"/>
                </a:solidFill>
              </a:rPr>
              <a:t>년 동안 지역별</a:t>
            </a:r>
            <a:r>
              <a:rPr lang="en-US" altLang="ko-KR" dirty="0">
                <a:solidFill>
                  <a:schemeClr val="bg2"/>
                </a:solidFill>
              </a:rPr>
              <a:t> </a:t>
            </a:r>
            <a:r>
              <a:rPr lang="ko-KR" altLang="en-US" dirty="0">
                <a:solidFill>
                  <a:schemeClr val="bg2"/>
                </a:solidFill>
              </a:rPr>
              <a:t>장애인 인구수는 대부분 지역에서 미세하게 증가</a:t>
            </a: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/>
                </a:solidFill>
              </a:rPr>
              <a:t>장애인 인구수 역시 경기도와 서울이 가장 많음</a:t>
            </a: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3AF01C-30B5-41CF-8E92-3260CBD2380B}"/>
              </a:ext>
            </a:extLst>
          </p:cNvPr>
          <p:cNvSpPr txBox="1"/>
          <p:nvPr/>
        </p:nvSpPr>
        <p:spPr>
          <a:xfrm>
            <a:off x="358469" y="2263012"/>
            <a:ext cx="509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&lt;</a:t>
            </a:r>
            <a:r>
              <a:rPr lang="ko-KR" alt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연도별 장애인 인구수 증가 추세 확인</a:t>
            </a:r>
            <a:r>
              <a:rPr lang="en-US" altLang="ko-KR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&gt;</a:t>
            </a:r>
            <a:endParaRPr lang="ko-KR" alt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D56700-0229-4722-87AD-7ACCCCE22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15" y="2697267"/>
            <a:ext cx="5157711" cy="355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917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049854E-835B-4E85-B147-5E9D253029C3}"/>
              </a:ext>
            </a:extLst>
          </p:cNvPr>
          <p:cNvGrpSpPr/>
          <p:nvPr/>
        </p:nvGrpSpPr>
        <p:grpSpPr>
          <a:xfrm>
            <a:off x="0" y="4474"/>
            <a:ext cx="12192000" cy="619360"/>
            <a:chOff x="0" y="4474"/>
            <a:chExt cx="12192000" cy="61936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C35C89C-BDC3-4493-A3BC-C3D604CA1CAF}"/>
                </a:ext>
              </a:extLst>
            </p:cNvPr>
            <p:cNvSpPr/>
            <p:nvPr/>
          </p:nvSpPr>
          <p:spPr>
            <a:xfrm>
              <a:off x="9329" y="4474"/>
              <a:ext cx="12178568" cy="61351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평행 사변형 92">
              <a:extLst>
                <a:ext uri="{FF2B5EF4-FFF2-40B4-BE49-F238E27FC236}">
                  <a16:creationId xmlns:a16="http://schemas.microsoft.com/office/drawing/2014/main" id="{26DEACD9-EC7B-4D64-A93E-A8175089148F}"/>
                </a:ext>
              </a:extLst>
            </p:cNvPr>
            <p:cNvSpPr/>
            <p:nvPr/>
          </p:nvSpPr>
          <p:spPr>
            <a:xfrm>
              <a:off x="22015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3" name="평행 사변형 142">
              <a:extLst>
                <a:ext uri="{FF2B5EF4-FFF2-40B4-BE49-F238E27FC236}">
                  <a16:creationId xmlns:a16="http://schemas.microsoft.com/office/drawing/2014/main" id="{2F2E6169-1C50-46CA-86CE-3A15C9607EDA}"/>
                </a:ext>
              </a:extLst>
            </p:cNvPr>
            <p:cNvSpPr/>
            <p:nvPr/>
          </p:nvSpPr>
          <p:spPr>
            <a:xfrm>
              <a:off x="425142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4" name="평행 사변형 143">
              <a:extLst>
                <a:ext uri="{FF2B5EF4-FFF2-40B4-BE49-F238E27FC236}">
                  <a16:creationId xmlns:a16="http://schemas.microsoft.com/office/drawing/2014/main" id="{0257D512-E4D7-4DD6-92B5-EBFECF7344F4}"/>
                </a:ext>
              </a:extLst>
            </p:cNvPr>
            <p:cNvSpPr/>
            <p:nvPr/>
          </p:nvSpPr>
          <p:spPr>
            <a:xfrm>
              <a:off x="828270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5" name="평행 사변형 144">
              <a:extLst>
                <a:ext uri="{FF2B5EF4-FFF2-40B4-BE49-F238E27FC236}">
                  <a16:creationId xmlns:a16="http://schemas.microsoft.com/office/drawing/2014/main" id="{3B4EC5AF-F4DF-43B3-A953-2CD566F5D401}"/>
                </a:ext>
              </a:extLst>
            </p:cNvPr>
            <p:cNvSpPr/>
            <p:nvPr/>
          </p:nvSpPr>
          <p:spPr>
            <a:xfrm>
              <a:off x="1231397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6" name="평행 사변형 145">
              <a:extLst>
                <a:ext uri="{FF2B5EF4-FFF2-40B4-BE49-F238E27FC236}">
                  <a16:creationId xmlns:a16="http://schemas.microsoft.com/office/drawing/2014/main" id="{BB9A9513-0797-4CD9-A4EF-A234E67A98BF}"/>
                </a:ext>
              </a:extLst>
            </p:cNvPr>
            <p:cNvSpPr/>
            <p:nvPr/>
          </p:nvSpPr>
          <p:spPr>
            <a:xfrm>
              <a:off x="1634525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7" name="평행 사변형 146">
              <a:extLst>
                <a:ext uri="{FF2B5EF4-FFF2-40B4-BE49-F238E27FC236}">
                  <a16:creationId xmlns:a16="http://schemas.microsoft.com/office/drawing/2014/main" id="{8355522C-44BF-4FC9-8F73-C4EE9F9038D9}"/>
                </a:ext>
              </a:extLst>
            </p:cNvPr>
            <p:cNvSpPr/>
            <p:nvPr/>
          </p:nvSpPr>
          <p:spPr>
            <a:xfrm>
              <a:off x="2037652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8" name="평행 사변형 147">
              <a:extLst>
                <a:ext uri="{FF2B5EF4-FFF2-40B4-BE49-F238E27FC236}">
                  <a16:creationId xmlns:a16="http://schemas.microsoft.com/office/drawing/2014/main" id="{C64D3A3D-E488-4B67-9CBE-C9CE8B7E0320}"/>
                </a:ext>
              </a:extLst>
            </p:cNvPr>
            <p:cNvSpPr/>
            <p:nvPr/>
          </p:nvSpPr>
          <p:spPr>
            <a:xfrm>
              <a:off x="2440779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9" name="평행 사변형 148">
              <a:extLst>
                <a:ext uri="{FF2B5EF4-FFF2-40B4-BE49-F238E27FC236}">
                  <a16:creationId xmlns:a16="http://schemas.microsoft.com/office/drawing/2014/main" id="{DDDCAA0A-66BB-46F8-8920-F63DB4F02F10}"/>
                </a:ext>
              </a:extLst>
            </p:cNvPr>
            <p:cNvSpPr/>
            <p:nvPr/>
          </p:nvSpPr>
          <p:spPr>
            <a:xfrm>
              <a:off x="2843907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0" name="평행 사변형 149">
              <a:extLst>
                <a:ext uri="{FF2B5EF4-FFF2-40B4-BE49-F238E27FC236}">
                  <a16:creationId xmlns:a16="http://schemas.microsoft.com/office/drawing/2014/main" id="{8F5F769C-CFA0-4ED2-A7EC-1D4D8F9056FF}"/>
                </a:ext>
              </a:extLst>
            </p:cNvPr>
            <p:cNvSpPr/>
            <p:nvPr/>
          </p:nvSpPr>
          <p:spPr>
            <a:xfrm>
              <a:off x="3247034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1" name="평행 사변형 150">
              <a:extLst>
                <a:ext uri="{FF2B5EF4-FFF2-40B4-BE49-F238E27FC236}">
                  <a16:creationId xmlns:a16="http://schemas.microsoft.com/office/drawing/2014/main" id="{D2E0C0D8-1096-4220-8927-FA023627BC5B}"/>
                </a:ext>
              </a:extLst>
            </p:cNvPr>
            <p:cNvSpPr/>
            <p:nvPr/>
          </p:nvSpPr>
          <p:spPr>
            <a:xfrm>
              <a:off x="3650162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2" name="평행 사변형 151">
              <a:extLst>
                <a:ext uri="{FF2B5EF4-FFF2-40B4-BE49-F238E27FC236}">
                  <a16:creationId xmlns:a16="http://schemas.microsoft.com/office/drawing/2014/main" id="{C751998C-9C80-420E-844E-05834F4811C4}"/>
                </a:ext>
              </a:extLst>
            </p:cNvPr>
            <p:cNvSpPr/>
            <p:nvPr/>
          </p:nvSpPr>
          <p:spPr>
            <a:xfrm>
              <a:off x="4053289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3" name="평행 사변형 152">
              <a:extLst>
                <a:ext uri="{FF2B5EF4-FFF2-40B4-BE49-F238E27FC236}">
                  <a16:creationId xmlns:a16="http://schemas.microsoft.com/office/drawing/2014/main" id="{632E107F-106B-492E-A572-9A9401BC7099}"/>
                </a:ext>
              </a:extLst>
            </p:cNvPr>
            <p:cNvSpPr/>
            <p:nvPr/>
          </p:nvSpPr>
          <p:spPr>
            <a:xfrm>
              <a:off x="4456416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4" name="평행 사변형 153">
              <a:extLst>
                <a:ext uri="{FF2B5EF4-FFF2-40B4-BE49-F238E27FC236}">
                  <a16:creationId xmlns:a16="http://schemas.microsoft.com/office/drawing/2014/main" id="{BA41C4FD-0388-4850-8228-B45EE6BF445F}"/>
                </a:ext>
              </a:extLst>
            </p:cNvPr>
            <p:cNvSpPr/>
            <p:nvPr/>
          </p:nvSpPr>
          <p:spPr>
            <a:xfrm>
              <a:off x="4859544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5" name="평행 사변형 154">
              <a:extLst>
                <a:ext uri="{FF2B5EF4-FFF2-40B4-BE49-F238E27FC236}">
                  <a16:creationId xmlns:a16="http://schemas.microsoft.com/office/drawing/2014/main" id="{A263E2E2-4FE5-47FB-8938-C513591188EA}"/>
                </a:ext>
              </a:extLst>
            </p:cNvPr>
            <p:cNvSpPr/>
            <p:nvPr/>
          </p:nvSpPr>
          <p:spPr>
            <a:xfrm>
              <a:off x="5262671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6" name="평행 사변형 155">
              <a:extLst>
                <a:ext uri="{FF2B5EF4-FFF2-40B4-BE49-F238E27FC236}">
                  <a16:creationId xmlns:a16="http://schemas.microsoft.com/office/drawing/2014/main" id="{B4DAE30F-6BC9-41EC-916F-85AF60DB806F}"/>
                </a:ext>
              </a:extLst>
            </p:cNvPr>
            <p:cNvSpPr/>
            <p:nvPr/>
          </p:nvSpPr>
          <p:spPr>
            <a:xfrm>
              <a:off x="5665799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7" name="평행 사변형 156">
              <a:extLst>
                <a:ext uri="{FF2B5EF4-FFF2-40B4-BE49-F238E27FC236}">
                  <a16:creationId xmlns:a16="http://schemas.microsoft.com/office/drawing/2014/main" id="{E486B4A2-1973-448B-BE6E-533F62511113}"/>
                </a:ext>
              </a:extLst>
            </p:cNvPr>
            <p:cNvSpPr/>
            <p:nvPr/>
          </p:nvSpPr>
          <p:spPr>
            <a:xfrm>
              <a:off x="6068926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8" name="평행 사변형 157">
              <a:extLst>
                <a:ext uri="{FF2B5EF4-FFF2-40B4-BE49-F238E27FC236}">
                  <a16:creationId xmlns:a16="http://schemas.microsoft.com/office/drawing/2014/main" id="{8131AD11-1DB6-4EA8-866C-1F7CBFAC7BFE}"/>
                </a:ext>
              </a:extLst>
            </p:cNvPr>
            <p:cNvSpPr/>
            <p:nvPr/>
          </p:nvSpPr>
          <p:spPr>
            <a:xfrm>
              <a:off x="6472053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평행 사변형 158">
              <a:extLst>
                <a:ext uri="{FF2B5EF4-FFF2-40B4-BE49-F238E27FC236}">
                  <a16:creationId xmlns:a16="http://schemas.microsoft.com/office/drawing/2014/main" id="{F60F6752-437E-448E-ACAA-45928ACFB737}"/>
                </a:ext>
              </a:extLst>
            </p:cNvPr>
            <p:cNvSpPr/>
            <p:nvPr/>
          </p:nvSpPr>
          <p:spPr>
            <a:xfrm>
              <a:off x="6875181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0" name="평행 사변형 159">
              <a:extLst>
                <a:ext uri="{FF2B5EF4-FFF2-40B4-BE49-F238E27FC236}">
                  <a16:creationId xmlns:a16="http://schemas.microsoft.com/office/drawing/2014/main" id="{DAC4F9D7-3EA8-4587-999A-50466869A667}"/>
                </a:ext>
              </a:extLst>
            </p:cNvPr>
            <p:cNvSpPr/>
            <p:nvPr/>
          </p:nvSpPr>
          <p:spPr>
            <a:xfrm>
              <a:off x="7278308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1" name="평행 사변형 160">
              <a:extLst>
                <a:ext uri="{FF2B5EF4-FFF2-40B4-BE49-F238E27FC236}">
                  <a16:creationId xmlns:a16="http://schemas.microsoft.com/office/drawing/2014/main" id="{549AEC14-315B-4EE2-A2A0-B5783A26A5B5}"/>
                </a:ext>
              </a:extLst>
            </p:cNvPr>
            <p:cNvSpPr/>
            <p:nvPr/>
          </p:nvSpPr>
          <p:spPr>
            <a:xfrm>
              <a:off x="7681436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2" name="평행 사변형 161">
              <a:extLst>
                <a:ext uri="{FF2B5EF4-FFF2-40B4-BE49-F238E27FC236}">
                  <a16:creationId xmlns:a16="http://schemas.microsoft.com/office/drawing/2014/main" id="{B0DB70DF-AD66-4208-9784-B2C2BC9A90A8}"/>
                </a:ext>
              </a:extLst>
            </p:cNvPr>
            <p:cNvSpPr/>
            <p:nvPr/>
          </p:nvSpPr>
          <p:spPr>
            <a:xfrm>
              <a:off x="8084563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3" name="평행 사변형 162">
              <a:extLst>
                <a:ext uri="{FF2B5EF4-FFF2-40B4-BE49-F238E27FC236}">
                  <a16:creationId xmlns:a16="http://schemas.microsoft.com/office/drawing/2014/main" id="{C5CBCE5A-83A1-4FAE-9005-5FCA0A08C619}"/>
                </a:ext>
              </a:extLst>
            </p:cNvPr>
            <p:cNvSpPr/>
            <p:nvPr/>
          </p:nvSpPr>
          <p:spPr>
            <a:xfrm>
              <a:off x="8487690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4" name="평행 사변형 163">
              <a:extLst>
                <a:ext uri="{FF2B5EF4-FFF2-40B4-BE49-F238E27FC236}">
                  <a16:creationId xmlns:a16="http://schemas.microsoft.com/office/drawing/2014/main" id="{991AEFB0-2211-4659-8CE3-82BEF1AA08D4}"/>
                </a:ext>
              </a:extLst>
            </p:cNvPr>
            <p:cNvSpPr/>
            <p:nvPr/>
          </p:nvSpPr>
          <p:spPr>
            <a:xfrm>
              <a:off x="8890818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5" name="평행 사변형 164">
              <a:extLst>
                <a:ext uri="{FF2B5EF4-FFF2-40B4-BE49-F238E27FC236}">
                  <a16:creationId xmlns:a16="http://schemas.microsoft.com/office/drawing/2014/main" id="{89FB1CF9-F3BC-4D97-9DD4-5E3F9CEFAA58}"/>
                </a:ext>
              </a:extLst>
            </p:cNvPr>
            <p:cNvSpPr/>
            <p:nvPr/>
          </p:nvSpPr>
          <p:spPr>
            <a:xfrm>
              <a:off x="9293945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6" name="평행 사변형 165">
              <a:extLst>
                <a:ext uri="{FF2B5EF4-FFF2-40B4-BE49-F238E27FC236}">
                  <a16:creationId xmlns:a16="http://schemas.microsoft.com/office/drawing/2014/main" id="{1E1B4EB0-B425-407A-A166-5B2DFF553446}"/>
                </a:ext>
              </a:extLst>
            </p:cNvPr>
            <p:cNvSpPr/>
            <p:nvPr/>
          </p:nvSpPr>
          <p:spPr>
            <a:xfrm>
              <a:off x="9697072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7" name="평행 사변형 166">
              <a:extLst>
                <a:ext uri="{FF2B5EF4-FFF2-40B4-BE49-F238E27FC236}">
                  <a16:creationId xmlns:a16="http://schemas.microsoft.com/office/drawing/2014/main" id="{8466ED32-6492-453A-AA0D-6D56CD1533C2}"/>
                </a:ext>
              </a:extLst>
            </p:cNvPr>
            <p:cNvSpPr/>
            <p:nvPr/>
          </p:nvSpPr>
          <p:spPr>
            <a:xfrm>
              <a:off x="10100200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8" name="평행 사변형 167">
              <a:extLst>
                <a:ext uri="{FF2B5EF4-FFF2-40B4-BE49-F238E27FC236}">
                  <a16:creationId xmlns:a16="http://schemas.microsoft.com/office/drawing/2014/main" id="{96F3FF47-91F9-474B-8A0E-991635A232B2}"/>
                </a:ext>
              </a:extLst>
            </p:cNvPr>
            <p:cNvSpPr/>
            <p:nvPr/>
          </p:nvSpPr>
          <p:spPr>
            <a:xfrm>
              <a:off x="10503327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9" name="평행 사변형 168">
              <a:extLst>
                <a:ext uri="{FF2B5EF4-FFF2-40B4-BE49-F238E27FC236}">
                  <a16:creationId xmlns:a16="http://schemas.microsoft.com/office/drawing/2014/main" id="{5D93AE75-44F0-422D-866D-7F019B988562}"/>
                </a:ext>
              </a:extLst>
            </p:cNvPr>
            <p:cNvSpPr/>
            <p:nvPr/>
          </p:nvSpPr>
          <p:spPr>
            <a:xfrm>
              <a:off x="10906455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0" name="평행 사변형 169">
              <a:extLst>
                <a:ext uri="{FF2B5EF4-FFF2-40B4-BE49-F238E27FC236}">
                  <a16:creationId xmlns:a16="http://schemas.microsoft.com/office/drawing/2014/main" id="{F6DE7FCB-0670-4815-A52B-0AA82C1EC0AB}"/>
                </a:ext>
              </a:extLst>
            </p:cNvPr>
            <p:cNvSpPr/>
            <p:nvPr/>
          </p:nvSpPr>
          <p:spPr>
            <a:xfrm>
              <a:off x="11309582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B53940CC-8BDA-4625-AC7E-11D3CA53FB4F}"/>
                </a:ext>
              </a:extLst>
            </p:cNvPr>
            <p:cNvSpPr/>
            <p:nvPr/>
          </p:nvSpPr>
          <p:spPr>
            <a:xfrm>
              <a:off x="11712709" y="4474"/>
              <a:ext cx="479290" cy="613518"/>
            </a:xfrm>
            <a:custGeom>
              <a:avLst/>
              <a:gdLst>
                <a:gd name="connsiteX0" fmla="*/ 424491 w 479290"/>
                <a:gd name="connsiteY0" fmla="*/ 0 h 613518"/>
                <a:gd name="connsiteX1" fmla="*/ 479290 w 479290"/>
                <a:gd name="connsiteY1" fmla="*/ 0 h 613518"/>
                <a:gd name="connsiteX2" fmla="*/ 479290 w 479290"/>
                <a:gd name="connsiteY2" fmla="*/ 164916 h 613518"/>
                <a:gd name="connsiteX3" fmla="*/ 168904 w 479290"/>
                <a:gd name="connsiteY3" fmla="*/ 613518 h 613518"/>
                <a:gd name="connsiteX4" fmla="*/ 0 w 479290"/>
                <a:gd name="connsiteY4" fmla="*/ 613518 h 613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290" h="613518">
                  <a:moveTo>
                    <a:pt x="424491" y="0"/>
                  </a:moveTo>
                  <a:lnTo>
                    <a:pt x="479290" y="0"/>
                  </a:lnTo>
                  <a:lnTo>
                    <a:pt x="479290" y="164916"/>
                  </a:lnTo>
                  <a:lnTo>
                    <a:pt x="168904" y="613518"/>
                  </a:lnTo>
                  <a:lnTo>
                    <a:pt x="0" y="613518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283D2635-0AD3-4B85-86A3-F9987EEBC648}"/>
                </a:ext>
              </a:extLst>
            </p:cNvPr>
            <p:cNvSpPr/>
            <p:nvPr/>
          </p:nvSpPr>
          <p:spPr>
            <a:xfrm>
              <a:off x="0" y="4475"/>
              <a:ext cx="254631" cy="368019"/>
            </a:xfrm>
            <a:custGeom>
              <a:avLst/>
              <a:gdLst>
                <a:gd name="connsiteX0" fmla="*/ 85727 w 254631"/>
                <a:gd name="connsiteY0" fmla="*/ 0 h 368019"/>
                <a:gd name="connsiteX1" fmla="*/ 254631 w 254631"/>
                <a:gd name="connsiteY1" fmla="*/ 0 h 368019"/>
                <a:gd name="connsiteX2" fmla="*/ 0 w 254631"/>
                <a:gd name="connsiteY2" fmla="*/ 368019 h 368019"/>
                <a:gd name="connsiteX3" fmla="*/ 0 w 254631"/>
                <a:gd name="connsiteY3" fmla="*/ 123901 h 368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31" h="368019">
                  <a:moveTo>
                    <a:pt x="85727" y="0"/>
                  </a:moveTo>
                  <a:lnTo>
                    <a:pt x="254631" y="0"/>
                  </a:lnTo>
                  <a:lnTo>
                    <a:pt x="0" y="368019"/>
                  </a:lnTo>
                  <a:lnTo>
                    <a:pt x="0" y="12390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0A72AD87-355F-47BF-9396-DAE1CF34963A}"/>
                </a:ext>
              </a:extLst>
            </p:cNvPr>
            <p:cNvSpPr/>
            <p:nvPr/>
          </p:nvSpPr>
          <p:spPr>
            <a:xfrm>
              <a:off x="12056500" y="427996"/>
              <a:ext cx="135500" cy="195838"/>
            </a:xfrm>
            <a:custGeom>
              <a:avLst/>
              <a:gdLst>
                <a:gd name="connsiteX0" fmla="*/ 135500 w 135500"/>
                <a:gd name="connsiteY0" fmla="*/ 0 h 195838"/>
                <a:gd name="connsiteX1" fmla="*/ 135500 w 135500"/>
                <a:gd name="connsiteY1" fmla="*/ 195838 h 195838"/>
                <a:gd name="connsiteX2" fmla="*/ 0 w 135500"/>
                <a:gd name="connsiteY2" fmla="*/ 195838 h 195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500" h="195838">
                  <a:moveTo>
                    <a:pt x="135500" y="0"/>
                  </a:moveTo>
                  <a:lnTo>
                    <a:pt x="135500" y="195838"/>
                  </a:lnTo>
                  <a:lnTo>
                    <a:pt x="0" y="195838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B25F779-D6FE-480D-967F-495E3E89B3B2}"/>
              </a:ext>
            </a:extLst>
          </p:cNvPr>
          <p:cNvSpPr/>
          <p:nvPr/>
        </p:nvSpPr>
        <p:spPr>
          <a:xfrm>
            <a:off x="0" y="6799525"/>
            <a:ext cx="12199401" cy="54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사각형: 둥근 모서리 94">
            <a:extLst>
              <a:ext uri="{FF2B5EF4-FFF2-40B4-BE49-F238E27FC236}">
                <a16:creationId xmlns:a16="http://schemas.microsoft.com/office/drawing/2014/main" id="{0D7ED3BD-4925-469D-A336-D40406943326}"/>
              </a:ext>
            </a:extLst>
          </p:cNvPr>
          <p:cNvSpPr/>
          <p:nvPr/>
        </p:nvSpPr>
        <p:spPr>
          <a:xfrm>
            <a:off x="386694" y="114145"/>
            <a:ext cx="3717194" cy="3298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  <a:effectLst>
            <a:outerShdw dist="63500" dir="2700000" algn="tl" rotWithShape="0">
              <a:schemeClr val="tx1">
                <a:lumMod val="85000"/>
                <a:lumOff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i="1" kern="0" dirty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</a:rPr>
              <a:t>PPT PRESENTATION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2E94BF-8F7C-41B7-B882-68D8B2D01739}"/>
              </a:ext>
            </a:extLst>
          </p:cNvPr>
          <p:cNvSpPr txBox="1"/>
          <p:nvPr/>
        </p:nvSpPr>
        <p:spPr>
          <a:xfrm>
            <a:off x="9329" y="684628"/>
            <a:ext cx="121994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i="1" dirty="0">
                <a:solidFill>
                  <a:schemeClr val="bg1"/>
                </a:solidFill>
              </a:rPr>
              <a:t>총 인구 대비</a:t>
            </a:r>
            <a:endParaRPr lang="en-US" altLang="ko-KR" sz="3200" b="1" i="1" dirty="0">
              <a:solidFill>
                <a:schemeClr val="bg1"/>
              </a:solidFill>
            </a:endParaRPr>
          </a:p>
          <a:p>
            <a:pPr algn="ctr"/>
            <a:r>
              <a:rPr lang="ko-KR" altLang="en-US" sz="3200" b="1" i="1" dirty="0">
                <a:solidFill>
                  <a:schemeClr val="bg1"/>
                </a:solidFill>
              </a:rPr>
              <a:t>지역별 장애인 인구수 와 보이스피싱 건수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51F4E2-300F-4204-827B-14D7E7F51CE2}"/>
              </a:ext>
            </a:extLst>
          </p:cNvPr>
          <p:cNvSpPr txBox="1"/>
          <p:nvPr/>
        </p:nvSpPr>
        <p:spPr>
          <a:xfrm>
            <a:off x="536712" y="4862951"/>
            <a:ext cx="8354106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/>
                </a:solidFill>
              </a:rPr>
              <a:t>장애인 인구수와 보이스피싱 건수 또한 양의 상관관계 가짐</a:t>
            </a: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/>
                </a:solidFill>
              </a:rPr>
              <a:t>장애인 인구수가 많을수록 보이스피싱 또한 많이 발생함 </a:t>
            </a: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2"/>
                </a:solidFill>
              </a:rPr>
              <a:t>20</a:t>
            </a:r>
            <a:r>
              <a:rPr lang="ko-KR" altLang="en-US" dirty="0">
                <a:solidFill>
                  <a:schemeClr val="bg2"/>
                </a:solidFill>
              </a:rPr>
              <a:t>년도와 </a:t>
            </a:r>
            <a:r>
              <a:rPr lang="en-US" altLang="ko-KR" dirty="0">
                <a:solidFill>
                  <a:schemeClr val="bg2"/>
                </a:solidFill>
              </a:rPr>
              <a:t>21</a:t>
            </a:r>
            <a:r>
              <a:rPr lang="ko-KR" altLang="en-US" dirty="0">
                <a:solidFill>
                  <a:schemeClr val="bg2"/>
                </a:solidFill>
              </a:rPr>
              <a:t>년도에 발생건수 급격히 증가</a:t>
            </a: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050387-8D52-4AD7-9920-EDD170AAB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11" y="1762601"/>
            <a:ext cx="3841006" cy="30328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8E989C-3B16-4EB4-A97E-5D15517E3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173" y="1759553"/>
            <a:ext cx="3576042" cy="30320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F798844-1BDC-40C2-B9DE-C947F9247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1971" y="1759553"/>
            <a:ext cx="3618973" cy="303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17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049854E-835B-4E85-B147-5E9D253029C3}"/>
              </a:ext>
            </a:extLst>
          </p:cNvPr>
          <p:cNvGrpSpPr/>
          <p:nvPr/>
        </p:nvGrpSpPr>
        <p:grpSpPr>
          <a:xfrm>
            <a:off x="0" y="4474"/>
            <a:ext cx="12192000" cy="619360"/>
            <a:chOff x="0" y="4474"/>
            <a:chExt cx="12192000" cy="61936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C35C89C-BDC3-4493-A3BC-C3D604CA1CAF}"/>
                </a:ext>
              </a:extLst>
            </p:cNvPr>
            <p:cNvSpPr/>
            <p:nvPr/>
          </p:nvSpPr>
          <p:spPr>
            <a:xfrm>
              <a:off x="9329" y="4474"/>
              <a:ext cx="12178568" cy="61351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평행 사변형 92">
              <a:extLst>
                <a:ext uri="{FF2B5EF4-FFF2-40B4-BE49-F238E27FC236}">
                  <a16:creationId xmlns:a16="http://schemas.microsoft.com/office/drawing/2014/main" id="{26DEACD9-EC7B-4D64-A93E-A8175089148F}"/>
                </a:ext>
              </a:extLst>
            </p:cNvPr>
            <p:cNvSpPr/>
            <p:nvPr/>
          </p:nvSpPr>
          <p:spPr>
            <a:xfrm>
              <a:off x="22015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3" name="평행 사변형 142">
              <a:extLst>
                <a:ext uri="{FF2B5EF4-FFF2-40B4-BE49-F238E27FC236}">
                  <a16:creationId xmlns:a16="http://schemas.microsoft.com/office/drawing/2014/main" id="{2F2E6169-1C50-46CA-86CE-3A15C9607EDA}"/>
                </a:ext>
              </a:extLst>
            </p:cNvPr>
            <p:cNvSpPr/>
            <p:nvPr/>
          </p:nvSpPr>
          <p:spPr>
            <a:xfrm>
              <a:off x="425142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4" name="평행 사변형 143">
              <a:extLst>
                <a:ext uri="{FF2B5EF4-FFF2-40B4-BE49-F238E27FC236}">
                  <a16:creationId xmlns:a16="http://schemas.microsoft.com/office/drawing/2014/main" id="{0257D512-E4D7-4DD6-92B5-EBFECF7344F4}"/>
                </a:ext>
              </a:extLst>
            </p:cNvPr>
            <p:cNvSpPr/>
            <p:nvPr/>
          </p:nvSpPr>
          <p:spPr>
            <a:xfrm>
              <a:off x="828270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5" name="평행 사변형 144">
              <a:extLst>
                <a:ext uri="{FF2B5EF4-FFF2-40B4-BE49-F238E27FC236}">
                  <a16:creationId xmlns:a16="http://schemas.microsoft.com/office/drawing/2014/main" id="{3B4EC5AF-F4DF-43B3-A953-2CD566F5D401}"/>
                </a:ext>
              </a:extLst>
            </p:cNvPr>
            <p:cNvSpPr/>
            <p:nvPr/>
          </p:nvSpPr>
          <p:spPr>
            <a:xfrm>
              <a:off x="1231397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6" name="평행 사변형 145">
              <a:extLst>
                <a:ext uri="{FF2B5EF4-FFF2-40B4-BE49-F238E27FC236}">
                  <a16:creationId xmlns:a16="http://schemas.microsoft.com/office/drawing/2014/main" id="{BB9A9513-0797-4CD9-A4EF-A234E67A98BF}"/>
                </a:ext>
              </a:extLst>
            </p:cNvPr>
            <p:cNvSpPr/>
            <p:nvPr/>
          </p:nvSpPr>
          <p:spPr>
            <a:xfrm>
              <a:off x="1634525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7" name="평행 사변형 146">
              <a:extLst>
                <a:ext uri="{FF2B5EF4-FFF2-40B4-BE49-F238E27FC236}">
                  <a16:creationId xmlns:a16="http://schemas.microsoft.com/office/drawing/2014/main" id="{8355522C-44BF-4FC9-8F73-C4EE9F9038D9}"/>
                </a:ext>
              </a:extLst>
            </p:cNvPr>
            <p:cNvSpPr/>
            <p:nvPr/>
          </p:nvSpPr>
          <p:spPr>
            <a:xfrm>
              <a:off x="2037652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8" name="평행 사변형 147">
              <a:extLst>
                <a:ext uri="{FF2B5EF4-FFF2-40B4-BE49-F238E27FC236}">
                  <a16:creationId xmlns:a16="http://schemas.microsoft.com/office/drawing/2014/main" id="{C64D3A3D-E488-4B67-9CBE-C9CE8B7E0320}"/>
                </a:ext>
              </a:extLst>
            </p:cNvPr>
            <p:cNvSpPr/>
            <p:nvPr/>
          </p:nvSpPr>
          <p:spPr>
            <a:xfrm>
              <a:off x="2440779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9" name="평행 사변형 148">
              <a:extLst>
                <a:ext uri="{FF2B5EF4-FFF2-40B4-BE49-F238E27FC236}">
                  <a16:creationId xmlns:a16="http://schemas.microsoft.com/office/drawing/2014/main" id="{DDDCAA0A-66BB-46F8-8920-F63DB4F02F10}"/>
                </a:ext>
              </a:extLst>
            </p:cNvPr>
            <p:cNvSpPr/>
            <p:nvPr/>
          </p:nvSpPr>
          <p:spPr>
            <a:xfrm>
              <a:off x="2843907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0" name="평행 사변형 149">
              <a:extLst>
                <a:ext uri="{FF2B5EF4-FFF2-40B4-BE49-F238E27FC236}">
                  <a16:creationId xmlns:a16="http://schemas.microsoft.com/office/drawing/2014/main" id="{8F5F769C-CFA0-4ED2-A7EC-1D4D8F9056FF}"/>
                </a:ext>
              </a:extLst>
            </p:cNvPr>
            <p:cNvSpPr/>
            <p:nvPr/>
          </p:nvSpPr>
          <p:spPr>
            <a:xfrm>
              <a:off x="3247034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1" name="평행 사변형 150">
              <a:extLst>
                <a:ext uri="{FF2B5EF4-FFF2-40B4-BE49-F238E27FC236}">
                  <a16:creationId xmlns:a16="http://schemas.microsoft.com/office/drawing/2014/main" id="{D2E0C0D8-1096-4220-8927-FA023627BC5B}"/>
                </a:ext>
              </a:extLst>
            </p:cNvPr>
            <p:cNvSpPr/>
            <p:nvPr/>
          </p:nvSpPr>
          <p:spPr>
            <a:xfrm>
              <a:off x="3650162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2" name="평행 사변형 151">
              <a:extLst>
                <a:ext uri="{FF2B5EF4-FFF2-40B4-BE49-F238E27FC236}">
                  <a16:creationId xmlns:a16="http://schemas.microsoft.com/office/drawing/2014/main" id="{C751998C-9C80-420E-844E-05834F4811C4}"/>
                </a:ext>
              </a:extLst>
            </p:cNvPr>
            <p:cNvSpPr/>
            <p:nvPr/>
          </p:nvSpPr>
          <p:spPr>
            <a:xfrm>
              <a:off x="4053289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3" name="평행 사변형 152">
              <a:extLst>
                <a:ext uri="{FF2B5EF4-FFF2-40B4-BE49-F238E27FC236}">
                  <a16:creationId xmlns:a16="http://schemas.microsoft.com/office/drawing/2014/main" id="{632E107F-106B-492E-A572-9A9401BC7099}"/>
                </a:ext>
              </a:extLst>
            </p:cNvPr>
            <p:cNvSpPr/>
            <p:nvPr/>
          </p:nvSpPr>
          <p:spPr>
            <a:xfrm>
              <a:off x="4456416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4" name="평행 사변형 153">
              <a:extLst>
                <a:ext uri="{FF2B5EF4-FFF2-40B4-BE49-F238E27FC236}">
                  <a16:creationId xmlns:a16="http://schemas.microsoft.com/office/drawing/2014/main" id="{BA41C4FD-0388-4850-8228-B45EE6BF445F}"/>
                </a:ext>
              </a:extLst>
            </p:cNvPr>
            <p:cNvSpPr/>
            <p:nvPr/>
          </p:nvSpPr>
          <p:spPr>
            <a:xfrm>
              <a:off x="4859544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5" name="평행 사변형 154">
              <a:extLst>
                <a:ext uri="{FF2B5EF4-FFF2-40B4-BE49-F238E27FC236}">
                  <a16:creationId xmlns:a16="http://schemas.microsoft.com/office/drawing/2014/main" id="{A263E2E2-4FE5-47FB-8938-C513591188EA}"/>
                </a:ext>
              </a:extLst>
            </p:cNvPr>
            <p:cNvSpPr/>
            <p:nvPr/>
          </p:nvSpPr>
          <p:spPr>
            <a:xfrm>
              <a:off x="5262671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6" name="평행 사변형 155">
              <a:extLst>
                <a:ext uri="{FF2B5EF4-FFF2-40B4-BE49-F238E27FC236}">
                  <a16:creationId xmlns:a16="http://schemas.microsoft.com/office/drawing/2014/main" id="{B4DAE30F-6BC9-41EC-916F-85AF60DB806F}"/>
                </a:ext>
              </a:extLst>
            </p:cNvPr>
            <p:cNvSpPr/>
            <p:nvPr/>
          </p:nvSpPr>
          <p:spPr>
            <a:xfrm>
              <a:off x="5665799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7" name="평행 사변형 156">
              <a:extLst>
                <a:ext uri="{FF2B5EF4-FFF2-40B4-BE49-F238E27FC236}">
                  <a16:creationId xmlns:a16="http://schemas.microsoft.com/office/drawing/2014/main" id="{E486B4A2-1973-448B-BE6E-533F62511113}"/>
                </a:ext>
              </a:extLst>
            </p:cNvPr>
            <p:cNvSpPr/>
            <p:nvPr/>
          </p:nvSpPr>
          <p:spPr>
            <a:xfrm>
              <a:off x="6068926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8" name="평행 사변형 157">
              <a:extLst>
                <a:ext uri="{FF2B5EF4-FFF2-40B4-BE49-F238E27FC236}">
                  <a16:creationId xmlns:a16="http://schemas.microsoft.com/office/drawing/2014/main" id="{8131AD11-1DB6-4EA8-866C-1F7CBFAC7BFE}"/>
                </a:ext>
              </a:extLst>
            </p:cNvPr>
            <p:cNvSpPr/>
            <p:nvPr/>
          </p:nvSpPr>
          <p:spPr>
            <a:xfrm>
              <a:off x="6472053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평행 사변형 158">
              <a:extLst>
                <a:ext uri="{FF2B5EF4-FFF2-40B4-BE49-F238E27FC236}">
                  <a16:creationId xmlns:a16="http://schemas.microsoft.com/office/drawing/2014/main" id="{F60F6752-437E-448E-ACAA-45928ACFB737}"/>
                </a:ext>
              </a:extLst>
            </p:cNvPr>
            <p:cNvSpPr/>
            <p:nvPr/>
          </p:nvSpPr>
          <p:spPr>
            <a:xfrm>
              <a:off x="6875181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0" name="평행 사변형 159">
              <a:extLst>
                <a:ext uri="{FF2B5EF4-FFF2-40B4-BE49-F238E27FC236}">
                  <a16:creationId xmlns:a16="http://schemas.microsoft.com/office/drawing/2014/main" id="{DAC4F9D7-3EA8-4587-999A-50466869A667}"/>
                </a:ext>
              </a:extLst>
            </p:cNvPr>
            <p:cNvSpPr/>
            <p:nvPr/>
          </p:nvSpPr>
          <p:spPr>
            <a:xfrm>
              <a:off x="7278308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1" name="평행 사변형 160">
              <a:extLst>
                <a:ext uri="{FF2B5EF4-FFF2-40B4-BE49-F238E27FC236}">
                  <a16:creationId xmlns:a16="http://schemas.microsoft.com/office/drawing/2014/main" id="{549AEC14-315B-4EE2-A2A0-B5783A26A5B5}"/>
                </a:ext>
              </a:extLst>
            </p:cNvPr>
            <p:cNvSpPr/>
            <p:nvPr/>
          </p:nvSpPr>
          <p:spPr>
            <a:xfrm>
              <a:off x="7681436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2" name="평행 사변형 161">
              <a:extLst>
                <a:ext uri="{FF2B5EF4-FFF2-40B4-BE49-F238E27FC236}">
                  <a16:creationId xmlns:a16="http://schemas.microsoft.com/office/drawing/2014/main" id="{B0DB70DF-AD66-4208-9784-B2C2BC9A90A8}"/>
                </a:ext>
              </a:extLst>
            </p:cNvPr>
            <p:cNvSpPr/>
            <p:nvPr/>
          </p:nvSpPr>
          <p:spPr>
            <a:xfrm>
              <a:off x="8084563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3" name="평행 사변형 162">
              <a:extLst>
                <a:ext uri="{FF2B5EF4-FFF2-40B4-BE49-F238E27FC236}">
                  <a16:creationId xmlns:a16="http://schemas.microsoft.com/office/drawing/2014/main" id="{C5CBCE5A-83A1-4FAE-9005-5FCA0A08C619}"/>
                </a:ext>
              </a:extLst>
            </p:cNvPr>
            <p:cNvSpPr/>
            <p:nvPr/>
          </p:nvSpPr>
          <p:spPr>
            <a:xfrm>
              <a:off x="8487690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4" name="평행 사변형 163">
              <a:extLst>
                <a:ext uri="{FF2B5EF4-FFF2-40B4-BE49-F238E27FC236}">
                  <a16:creationId xmlns:a16="http://schemas.microsoft.com/office/drawing/2014/main" id="{991AEFB0-2211-4659-8CE3-82BEF1AA08D4}"/>
                </a:ext>
              </a:extLst>
            </p:cNvPr>
            <p:cNvSpPr/>
            <p:nvPr/>
          </p:nvSpPr>
          <p:spPr>
            <a:xfrm>
              <a:off x="8890818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5" name="평행 사변형 164">
              <a:extLst>
                <a:ext uri="{FF2B5EF4-FFF2-40B4-BE49-F238E27FC236}">
                  <a16:creationId xmlns:a16="http://schemas.microsoft.com/office/drawing/2014/main" id="{89FB1CF9-F3BC-4D97-9DD4-5E3F9CEFAA58}"/>
                </a:ext>
              </a:extLst>
            </p:cNvPr>
            <p:cNvSpPr/>
            <p:nvPr/>
          </p:nvSpPr>
          <p:spPr>
            <a:xfrm>
              <a:off x="9293945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6" name="평행 사변형 165">
              <a:extLst>
                <a:ext uri="{FF2B5EF4-FFF2-40B4-BE49-F238E27FC236}">
                  <a16:creationId xmlns:a16="http://schemas.microsoft.com/office/drawing/2014/main" id="{1E1B4EB0-B425-407A-A166-5B2DFF553446}"/>
                </a:ext>
              </a:extLst>
            </p:cNvPr>
            <p:cNvSpPr/>
            <p:nvPr/>
          </p:nvSpPr>
          <p:spPr>
            <a:xfrm>
              <a:off x="9697072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7" name="평행 사변형 166">
              <a:extLst>
                <a:ext uri="{FF2B5EF4-FFF2-40B4-BE49-F238E27FC236}">
                  <a16:creationId xmlns:a16="http://schemas.microsoft.com/office/drawing/2014/main" id="{8466ED32-6492-453A-AA0D-6D56CD1533C2}"/>
                </a:ext>
              </a:extLst>
            </p:cNvPr>
            <p:cNvSpPr/>
            <p:nvPr/>
          </p:nvSpPr>
          <p:spPr>
            <a:xfrm>
              <a:off x="10100200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8" name="평행 사변형 167">
              <a:extLst>
                <a:ext uri="{FF2B5EF4-FFF2-40B4-BE49-F238E27FC236}">
                  <a16:creationId xmlns:a16="http://schemas.microsoft.com/office/drawing/2014/main" id="{96F3FF47-91F9-474B-8A0E-991635A232B2}"/>
                </a:ext>
              </a:extLst>
            </p:cNvPr>
            <p:cNvSpPr/>
            <p:nvPr/>
          </p:nvSpPr>
          <p:spPr>
            <a:xfrm>
              <a:off x="10503327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9" name="평행 사변형 168">
              <a:extLst>
                <a:ext uri="{FF2B5EF4-FFF2-40B4-BE49-F238E27FC236}">
                  <a16:creationId xmlns:a16="http://schemas.microsoft.com/office/drawing/2014/main" id="{5D93AE75-44F0-422D-866D-7F019B988562}"/>
                </a:ext>
              </a:extLst>
            </p:cNvPr>
            <p:cNvSpPr/>
            <p:nvPr/>
          </p:nvSpPr>
          <p:spPr>
            <a:xfrm>
              <a:off x="10906455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0" name="평행 사변형 169">
              <a:extLst>
                <a:ext uri="{FF2B5EF4-FFF2-40B4-BE49-F238E27FC236}">
                  <a16:creationId xmlns:a16="http://schemas.microsoft.com/office/drawing/2014/main" id="{F6DE7FCB-0670-4815-A52B-0AA82C1EC0AB}"/>
                </a:ext>
              </a:extLst>
            </p:cNvPr>
            <p:cNvSpPr/>
            <p:nvPr/>
          </p:nvSpPr>
          <p:spPr>
            <a:xfrm>
              <a:off x="11309582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B53940CC-8BDA-4625-AC7E-11D3CA53FB4F}"/>
                </a:ext>
              </a:extLst>
            </p:cNvPr>
            <p:cNvSpPr/>
            <p:nvPr/>
          </p:nvSpPr>
          <p:spPr>
            <a:xfrm>
              <a:off x="11712709" y="4474"/>
              <a:ext cx="479290" cy="613518"/>
            </a:xfrm>
            <a:custGeom>
              <a:avLst/>
              <a:gdLst>
                <a:gd name="connsiteX0" fmla="*/ 424491 w 479290"/>
                <a:gd name="connsiteY0" fmla="*/ 0 h 613518"/>
                <a:gd name="connsiteX1" fmla="*/ 479290 w 479290"/>
                <a:gd name="connsiteY1" fmla="*/ 0 h 613518"/>
                <a:gd name="connsiteX2" fmla="*/ 479290 w 479290"/>
                <a:gd name="connsiteY2" fmla="*/ 164916 h 613518"/>
                <a:gd name="connsiteX3" fmla="*/ 168904 w 479290"/>
                <a:gd name="connsiteY3" fmla="*/ 613518 h 613518"/>
                <a:gd name="connsiteX4" fmla="*/ 0 w 479290"/>
                <a:gd name="connsiteY4" fmla="*/ 613518 h 613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290" h="613518">
                  <a:moveTo>
                    <a:pt x="424491" y="0"/>
                  </a:moveTo>
                  <a:lnTo>
                    <a:pt x="479290" y="0"/>
                  </a:lnTo>
                  <a:lnTo>
                    <a:pt x="479290" y="164916"/>
                  </a:lnTo>
                  <a:lnTo>
                    <a:pt x="168904" y="613518"/>
                  </a:lnTo>
                  <a:lnTo>
                    <a:pt x="0" y="613518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283D2635-0AD3-4B85-86A3-F9987EEBC648}"/>
                </a:ext>
              </a:extLst>
            </p:cNvPr>
            <p:cNvSpPr/>
            <p:nvPr/>
          </p:nvSpPr>
          <p:spPr>
            <a:xfrm>
              <a:off x="0" y="4475"/>
              <a:ext cx="254631" cy="368019"/>
            </a:xfrm>
            <a:custGeom>
              <a:avLst/>
              <a:gdLst>
                <a:gd name="connsiteX0" fmla="*/ 85727 w 254631"/>
                <a:gd name="connsiteY0" fmla="*/ 0 h 368019"/>
                <a:gd name="connsiteX1" fmla="*/ 254631 w 254631"/>
                <a:gd name="connsiteY1" fmla="*/ 0 h 368019"/>
                <a:gd name="connsiteX2" fmla="*/ 0 w 254631"/>
                <a:gd name="connsiteY2" fmla="*/ 368019 h 368019"/>
                <a:gd name="connsiteX3" fmla="*/ 0 w 254631"/>
                <a:gd name="connsiteY3" fmla="*/ 123901 h 368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31" h="368019">
                  <a:moveTo>
                    <a:pt x="85727" y="0"/>
                  </a:moveTo>
                  <a:lnTo>
                    <a:pt x="254631" y="0"/>
                  </a:lnTo>
                  <a:lnTo>
                    <a:pt x="0" y="368019"/>
                  </a:lnTo>
                  <a:lnTo>
                    <a:pt x="0" y="12390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0A72AD87-355F-47BF-9396-DAE1CF34963A}"/>
                </a:ext>
              </a:extLst>
            </p:cNvPr>
            <p:cNvSpPr/>
            <p:nvPr/>
          </p:nvSpPr>
          <p:spPr>
            <a:xfrm>
              <a:off x="12056500" y="427996"/>
              <a:ext cx="135500" cy="195838"/>
            </a:xfrm>
            <a:custGeom>
              <a:avLst/>
              <a:gdLst>
                <a:gd name="connsiteX0" fmla="*/ 135500 w 135500"/>
                <a:gd name="connsiteY0" fmla="*/ 0 h 195838"/>
                <a:gd name="connsiteX1" fmla="*/ 135500 w 135500"/>
                <a:gd name="connsiteY1" fmla="*/ 195838 h 195838"/>
                <a:gd name="connsiteX2" fmla="*/ 0 w 135500"/>
                <a:gd name="connsiteY2" fmla="*/ 195838 h 195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500" h="195838">
                  <a:moveTo>
                    <a:pt x="135500" y="0"/>
                  </a:moveTo>
                  <a:lnTo>
                    <a:pt x="135500" y="195838"/>
                  </a:lnTo>
                  <a:lnTo>
                    <a:pt x="0" y="195838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B25F779-D6FE-480D-967F-495E3E89B3B2}"/>
              </a:ext>
            </a:extLst>
          </p:cNvPr>
          <p:cNvSpPr/>
          <p:nvPr/>
        </p:nvSpPr>
        <p:spPr>
          <a:xfrm>
            <a:off x="0" y="6799525"/>
            <a:ext cx="12199401" cy="54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사각형: 둥근 모서리 94">
            <a:extLst>
              <a:ext uri="{FF2B5EF4-FFF2-40B4-BE49-F238E27FC236}">
                <a16:creationId xmlns:a16="http://schemas.microsoft.com/office/drawing/2014/main" id="{0D7ED3BD-4925-469D-A336-D40406943326}"/>
              </a:ext>
            </a:extLst>
          </p:cNvPr>
          <p:cNvSpPr/>
          <p:nvPr/>
        </p:nvSpPr>
        <p:spPr>
          <a:xfrm>
            <a:off x="386694" y="114145"/>
            <a:ext cx="3717194" cy="3298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  <a:effectLst>
            <a:outerShdw dist="63500" dir="2700000" algn="tl" rotWithShape="0">
              <a:schemeClr val="tx1">
                <a:lumMod val="85000"/>
                <a:lumOff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i="1" kern="0" dirty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</a:rPr>
              <a:t>PPT PRESENTATION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2E94BF-8F7C-41B7-B882-68D8B2D01739}"/>
              </a:ext>
            </a:extLst>
          </p:cNvPr>
          <p:cNvSpPr txBox="1"/>
          <p:nvPr/>
        </p:nvSpPr>
        <p:spPr>
          <a:xfrm>
            <a:off x="9329" y="684628"/>
            <a:ext cx="121994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i="1" dirty="0">
                <a:solidFill>
                  <a:schemeClr val="bg1"/>
                </a:solidFill>
              </a:rPr>
              <a:t>총 인구 대비</a:t>
            </a:r>
            <a:endParaRPr lang="en-US" altLang="ko-KR" sz="3200" b="1" i="1" dirty="0">
              <a:solidFill>
                <a:schemeClr val="bg1"/>
              </a:solidFill>
            </a:endParaRPr>
          </a:p>
          <a:p>
            <a:pPr algn="ctr"/>
            <a:r>
              <a:rPr lang="ko-KR" altLang="en-US" sz="3200" b="1" i="1" dirty="0">
                <a:solidFill>
                  <a:schemeClr val="bg1"/>
                </a:solidFill>
              </a:rPr>
              <a:t>지역별 장애인 인구수 와 보이스피싱 건수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51F4E2-300F-4204-827B-14D7E7F51CE2}"/>
              </a:ext>
            </a:extLst>
          </p:cNvPr>
          <p:cNvSpPr txBox="1"/>
          <p:nvPr/>
        </p:nvSpPr>
        <p:spPr>
          <a:xfrm>
            <a:off x="6390284" y="1695449"/>
            <a:ext cx="5266598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2"/>
                </a:solidFill>
              </a:rPr>
              <a:t>3</a:t>
            </a:r>
            <a:r>
              <a:rPr lang="ko-KR" altLang="en-US" dirty="0">
                <a:solidFill>
                  <a:schemeClr val="bg2"/>
                </a:solidFill>
              </a:rPr>
              <a:t>년 동안 장애인 인구수와 발생건수는 모두 양의 상관 관계 가짐</a:t>
            </a: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2"/>
                </a:solidFill>
              </a:rPr>
              <a:t>0.8</a:t>
            </a:r>
            <a:r>
              <a:rPr lang="ko-KR" altLang="en-US" dirty="0">
                <a:solidFill>
                  <a:schemeClr val="bg2"/>
                </a:solidFill>
              </a:rPr>
              <a:t>이상의 높은 상관관계 가짐</a:t>
            </a: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2"/>
                </a:solidFill>
              </a:rPr>
              <a:t>20</a:t>
            </a:r>
            <a:r>
              <a:rPr lang="ko-KR" altLang="en-US" dirty="0">
                <a:solidFill>
                  <a:schemeClr val="bg2"/>
                </a:solidFill>
              </a:rPr>
              <a:t>년도에 가장 높은 상관관계 가짐</a:t>
            </a:r>
            <a:endParaRPr lang="en-US" altLang="ko-KR" dirty="0">
              <a:solidFill>
                <a:schemeClr val="bg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6F9A99-D193-4741-8865-7D3DDF020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7" y="1730907"/>
            <a:ext cx="6248367" cy="4955223"/>
          </a:xfrm>
          <a:prstGeom prst="rect">
            <a:avLst/>
          </a:prstGeom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id="{4DCD30E3-2525-465A-87A0-E3C01CB74A7F}"/>
              </a:ext>
            </a:extLst>
          </p:cNvPr>
          <p:cNvSpPr/>
          <p:nvPr/>
        </p:nvSpPr>
        <p:spPr>
          <a:xfrm>
            <a:off x="1231397" y="2614317"/>
            <a:ext cx="495013" cy="5225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732965E8-9665-48ED-9F9B-076581439531}"/>
              </a:ext>
            </a:extLst>
          </p:cNvPr>
          <p:cNvSpPr/>
          <p:nvPr/>
        </p:nvSpPr>
        <p:spPr>
          <a:xfrm>
            <a:off x="2683404" y="3922398"/>
            <a:ext cx="495013" cy="5225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20A054B-D3DE-47A3-B100-FCCDC7577C1E}"/>
              </a:ext>
            </a:extLst>
          </p:cNvPr>
          <p:cNvSpPr/>
          <p:nvPr/>
        </p:nvSpPr>
        <p:spPr>
          <a:xfrm>
            <a:off x="4130260" y="5229829"/>
            <a:ext cx="495013" cy="5225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34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049854E-835B-4E85-B147-5E9D253029C3}"/>
              </a:ext>
            </a:extLst>
          </p:cNvPr>
          <p:cNvGrpSpPr/>
          <p:nvPr/>
        </p:nvGrpSpPr>
        <p:grpSpPr>
          <a:xfrm>
            <a:off x="0" y="4474"/>
            <a:ext cx="12192000" cy="619360"/>
            <a:chOff x="0" y="4474"/>
            <a:chExt cx="12192000" cy="61936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C35C89C-BDC3-4493-A3BC-C3D604CA1CAF}"/>
                </a:ext>
              </a:extLst>
            </p:cNvPr>
            <p:cNvSpPr/>
            <p:nvPr/>
          </p:nvSpPr>
          <p:spPr>
            <a:xfrm>
              <a:off x="9329" y="4474"/>
              <a:ext cx="12178568" cy="61351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평행 사변형 92">
              <a:extLst>
                <a:ext uri="{FF2B5EF4-FFF2-40B4-BE49-F238E27FC236}">
                  <a16:creationId xmlns:a16="http://schemas.microsoft.com/office/drawing/2014/main" id="{26DEACD9-EC7B-4D64-A93E-A8175089148F}"/>
                </a:ext>
              </a:extLst>
            </p:cNvPr>
            <p:cNvSpPr/>
            <p:nvPr/>
          </p:nvSpPr>
          <p:spPr>
            <a:xfrm>
              <a:off x="22015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3" name="평행 사변형 142">
              <a:extLst>
                <a:ext uri="{FF2B5EF4-FFF2-40B4-BE49-F238E27FC236}">
                  <a16:creationId xmlns:a16="http://schemas.microsoft.com/office/drawing/2014/main" id="{2F2E6169-1C50-46CA-86CE-3A15C9607EDA}"/>
                </a:ext>
              </a:extLst>
            </p:cNvPr>
            <p:cNvSpPr/>
            <p:nvPr/>
          </p:nvSpPr>
          <p:spPr>
            <a:xfrm>
              <a:off x="425142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4" name="평행 사변형 143">
              <a:extLst>
                <a:ext uri="{FF2B5EF4-FFF2-40B4-BE49-F238E27FC236}">
                  <a16:creationId xmlns:a16="http://schemas.microsoft.com/office/drawing/2014/main" id="{0257D512-E4D7-4DD6-92B5-EBFECF7344F4}"/>
                </a:ext>
              </a:extLst>
            </p:cNvPr>
            <p:cNvSpPr/>
            <p:nvPr/>
          </p:nvSpPr>
          <p:spPr>
            <a:xfrm>
              <a:off x="828270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5" name="평행 사변형 144">
              <a:extLst>
                <a:ext uri="{FF2B5EF4-FFF2-40B4-BE49-F238E27FC236}">
                  <a16:creationId xmlns:a16="http://schemas.microsoft.com/office/drawing/2014/main" id="{3B4EC5AF-F4DF-43B3-A953-2CD566F5D401}"/>
                </a:ext>
              </a:extLst>
            </p:cNvPr>
            <p:cNvSpPr/>
            <p:nvPr/>
          </p:nvSpPr>
          <p:spPr>
            <a:xfrm>
              <a:off x="1231397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6" name="평행 사변형 145">
              <a:extLst>
                <a:ext uri="{FF2B5EF4-FFF2-40B4-BE49-F238E27FC236}">
                  <a16:creationId xmlns:a16="http://schemas.microsoft.com/office/drawing/2014/main" id="{BB9A9513-0797-4CD9-A4EF-A234E67A98BF}"/>
                </a:ext>
              </a:extLst>
            </p:cNvPr>
            <p:cNvSpPr/>
            <p:nvPr/>
          </p:nvSpPr>
          <p:spPr>
            <a:xfrm>
              <a:off x="1634525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7" name="평행 사변형 146">
              <a:extLst>
                <a:ext uri="{FF2B5EF4-FFF2-40B4-BE49-F238E27FC236}">
                  <a16:creationId xmlns:a16="http://schemas.microsoft.com/office/drawing/2014/main" id="{8355522C-44BF-4FC9-8F73-C4EE9F9038D9}"/>
                </a:ext>
              </a:extLst>
            </p:cNvPr>
            <p:cNvSpPr/>
            <p:nvPr/>
          </p:nvSpPr>
          <p:spPr>
            <a:xfrm>
              <a:off x="2037652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8" name="평행 사변형 147">
              <a:extLst>
                <a:ext uri="{FF2B5EF4-FFF2-40B4-BE49-F238E27FC236}">
                  <a16:creationId xmlns:a16="http://schemas.microsoft.com/office/drawing/2014/main" id="{C64D3A3D-E488-4B67-9CBE-C9CE8B7E0320}"/>
                </a:ext>
              </a:extLst>
            </p:cNvPr>
            <p:cNvSpPr/>
            <p:nvPr/>
          </p:nvSpPr>
          <p:spPr>
            <a:xfrm>
              <a:off x="2440779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9" name="평행 사변형 148">
              <a:extLst>
                <a:ext uri="{FF2B5EF4-FFF2-40B4-BE49-F238E27FC236}">
                  <a16:creationId xmlns:a16="http://schemas.microsoft.com/office/drawing/2014/main" id="{DDDCAA0A-66BB-46F8-8920-F63DB4F02F10}"/>
                </a:ext>
              </a:extLst>
            </p:cNvPr>
            <p:cNvSpPr/>
            <p:nvPr/>
          </p:nvSpPr>
          <p:spPr>
            <a:xfrm>
              <a:off x="2843907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0" name="평행 사변형 149">
              <a:extLst>
                <a:ext uri="{FF2B5EF4-FFF2-40B4-BE49-F238E27FC236}">
                  <a16:creationId xmlns:a16="http://schemas.microsoft.com/office/drawing/2014/main" id="{8F5F769C-CFA0-4ED2-A7EC-1D4D8F9056FF}"/>
                </a:ext>
              </a:extLst>
            </p:cNvPr>
            <p:cNvSpPr/>
            <p:nvPr/>
          </p:nvSpPr>
          <p:spPr>
            <a:xfrm>
              <a:off x="3247034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1" name="평행 사변형 150">
              <a:extLst>
                <a:ext uri="{FF2B5EF4-FFF2-40B4-BE49-F238E27FC236}">
                  <a16:creationId xmlns:a16="http://schemas.microsoft.com/office/drawing/2014/main" id="{D2E0C0D8-1096-4220-8927-FA023627BC5B}"/>
                </a:ext>
              </a:extLst>
            </p:cNvPr>
            <p:cNvSpPr/>
            <p:nvPr/>
          </p:nvSpPr>
          <p:spPr>
            <a:xfrm>
              <a:off x="3650162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2" name="평행 사변형 151">
              <a:extLst>
                <a:ext uri="{FF2B5EF4-FFF2-40B4-BE49-F238E27FC236}">
                  <a16:creationId xmlns:a16="http://schemas.microsoft.com/office/drawing/2014/main" id="{C751998C-9C80-420E-844E-05834F4811C4}"/>
                </a:ext>
              </a:extLst>
            </p:cNvPr>
            <p:cNvSpPr/>
            <p:nvPr/>
          </p:nvSpPr>
          <p:spPr>
            <a:xfrm>
              <a:off x="4053289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3" name="평행 사변형 152">
              <a:extLst>
                <a:ext uri="{FF2B5EF4-FFF2-40B4-BE49-F238E27FC236}">
                  <a16:creationId xmlns:a16="http://schemas.microsoft.com/office/drawing/2014/main" id="{632E107F-106B-492E-A572-9A9401BC7099}"/>
                </a:ext>
              </a:extLst>
            </p:cNvPr>
            <p:cNvSpPr/>
            <p:nvPr/>
          </p:nvSpPr>
          <p:spPr>
            <a:xfrm>
              <a:off x="4456416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4" name="평행 사변형 153">
              <a:extLst>
                <a:ext uri="{FF2B5EF4-FFF2-40B4-BE49-F238E27FC236}">
                  <a16:creationId xmlns:a16="http://schemas.microsoft.com/office/drawing/2014/main" id="{BA41C4FD-0388-4850-8228-B45EE6BF445F}"/>
                </a:ext>
              </a:extLst>
            </p:cNvPr>
            <p:cNvSpPr/>
            <p:nvPr/>
          </p:nvSpPr>
          <p:spPr>
            <a:xfrm>
              <a:off x="4859544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5" name="평행 사변형 154">
              <a:extLst>
                <a:ext uri="{FF2B5EF4-FFF2-40B4-BE49-F238E27FC236}">
                  <a16:creationId xmlns:a16="http://schemas.microsoft.com/office/drawing/2014/main" id="{A263E2E2-4FE5-47FB-8938-C513591188EA}"/>
                </a:ext>
              </a:extLst>
            </p:cNvPr>
            <p:cNvSpPr/>
            <p:nvPr/>
          </p:nvSpPr>
          <p:spPr>
            <a:xfrm>
              <a:off x="5262671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6" name="평행 사변형 155">
              <a:extLst>
                <a:ext uri="{FF2B5EF4-FFF2-40B4-BE49-F238E27FC236}">
                  <a16:creationId xmlns:a16="http://schemas.microsoft.com/office/drawing/2014/main" id="{B4DAE30F-6BC9-41EC-916F-85AF60DB806F}"/>
                </a:ext>
              </a:extLst>
            </p:cNvPr>
            <p:cNvSpPr/>
            <p:nvPr/>
          </p:nvSpPr>
          <p:spPr>
            <a:xfrm>
              <a:off x="5665799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7" name="평행 사변형 156">
              <a:extLst>
                <a:ext uri="{FF2B5EF4-FFF2-40B4-BE49-F238E27FC236}">
                  <a16:creationId xmlns:a16="http://schemas.microsoft.com/office/drawing/2014/main" id="{E486B4A2-1973-448B-BE6E-533F62511113}"/>
                </a:ext>
              </a:extLst>
            </p:cNvPr>
            <p:cNvSpPr/>
            <p:nvPr/>
          </p:nvSpPr>
          <p:spPr>
            <a:xfrm>
              <a:off x="6068926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8" name="평행 사변형 157">
              <a:extLst>
                <a:ext uri="{FF2B5EF4-FFF2-40B4-BE49-F238E27FC236}">
                  <a16:creationId xmlns:a16="http://schemas.microsoft.com/office/drawing/2014/main" id="{8131AD11-1DB6-4EA8-866C-1F7CBFAC7BFE}"/>
                </a:ext>
              </a:extLst>
            </p:cNvPr>
            <p:cNvSpPr/>
            <p:nvPr/>
          </p:nvSpPr>
          <p:spPr>
            <a:xfrm>
              <a:off x="6472053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평행 사변형 158">
              <a:extLst>
                <a:ext uri="{FF2B5EF4-FFF2-40B4-BE49-F238E27FC236}">
                  <a16:creationId xmlns:a16="http://schemas.microsoft.com/office/drawing/2014/main" id="{F60F6752-437E-448E-ACAA-45928ACFB737}"/>
                </a:ext>
              </a:extLst>
            </p:cNvPr>
            <p:cNvSpPr/>
            <p:nvPr/>
          </p:nvSpPr>
          <p:spPr>
            <a:xfrm>
              <a:off x="6875181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0" name="평행 사변형 159">
              <a:extLst>
                <a:ext uri="{FF2B5EF4-FFF2-40B4-BE49-F238E27FC236}">
                  <a16:creationId xmlns:a16="http://schemas.microsoft.com/office/drawing/2014/main" id="{DAC4F9D7-3EA8-4587-999A-50466869A667}"/>
                </a:ext>
              </a:extLst>
            </p:cNvPr>
            <p:cNvSpPr/>
            <p:nvPr/>
          </p:nvSpPr>
          <p:spPr>
            <a:xfrm>
              <a:off x="7278308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1" name="평행 사변형 160">
              <a:extLst>
                <a:ext uri="{FF2B5EF4-FFF2-40B4-BE49-F238E27FC236}">
                  <a16:creationId xmlns:a16="http://schemas.microsoft.com/office/drawing/2014/main" id="{549AEC14-315B-4EE2-A2A0-B5783A26A5B5}"/>
                </a:ext>
              </a:extLst>
            </p:cNvPr>
            <p:cNvSpPr/>
            <p:nvPr/>
          </p:nvSpPr>
          <p:spPr>
            <a:xfrm>
              <a:off x="7681436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2" name="평행 사변형 161">
              <a:extLst>
                <a:ext uri="{FF2B5EF4-FFF2-40B4-BE49-F238E27FC236}">
                  <a16:creationId xmlns:a16="http://schemas.microsoft.com/office/drawing/2014/main" id="{B0DB70DF-AD66-4208-9784-B2C2BC9A90A8}"/>
                </a:ext>
              </a:extLst>
            </p:cNvPr>
            <p:cNvSpPr/>
            <p:nvPr/>
          </p:nvSpPr>
          <p:spPr>
            <a:xfrm>
              <a:off x="8084563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3" name="평행 사변형 162">
              <a:extLst>
                <a:ext uri="{FF2B5EF4-FFF2-40B4-BE49-F238E27FC236}">
                  <a16:creationId xmlns:a16="http://schemas.microsoft.com/office/drawing/2014/main" id="{C5CBCE5A-83A1-4FAE-9005-5FCA0A08C619}"/>
                </a:ext>
              </a:extLst>
            </p:cNvPr>
            <p:cNvSpPr/>
            <p:nvPr/>
          </p:nvSpPr>
          <p:spPr>
            <a:xfrm>
              <a:off x="8487690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4" name="평행 사변형 163">
              <a:extLst>
                <a:ext uri="{FF2B5EF4-FFF2-40B4-BE49-F238E27FC236}">
                  <a16:creationId xmlns:a16="http://schemas.microsoft.com/office/drawing/2014/main" id="{991AEFB0-2211-4659-8CE3-82BEF1AA08D4}"/>
                </a:ext>
              </a:extLst>
            </p:cNvPr>
            <p:cNvSpPr/>
            <p:nvPr/>
          </p:nvSpPr>
          <p:spPr>
            <a:xfrm>
              <a:off x="8890818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5" name="평행 사변형 164">
              <a:extLst>
                <a:ext uri="{FF2B5EF4-FFF2-40B4-BE49-F238E27FC236}">
                  <a16:creationId xmlns:a16="http://schemas.microsoft.com/office/drawing/2014/main" id="{89FB1CF9-F3BC-4D97-9DD4-5E3F9CEFAA58}"/>
                </a:ext>
              </a:extLst>
            </p:cNvPr>
            <p:cNvSpPr/>
            <p:nvPr/>
          </p:nvSpPr>
          <p:spPr>
            <a:xfrm>
              <a:off x="9293945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6" name="평행 사변형 165">
              <a:extLst>
                <a:ext uri="{FF2B5EF4-FFF2-40B4-BE49-F238E27FC236}">
                  <a16:creationId xmlns:a16="http://schemas.microsoft.com/office/drawing/2014/main" id="{1E1B4EB0-B425-407A-A166-5B2DFF553446}"/>
                </a:ext>
              </a:extLst>
            </p:cNvPr>
            <p:cNvSpPr/>
            <p:nvPr/>
          </p:nvSpPr>
          <p:spPr>
            <a:xfrm>
              <a:off x="9697072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7" name="평행 사변형 166">
              <a:extLst>
                <a:ext uri="{FF2B5EF4-FFF2-40B4-BE49-F238E27FC236}">
                  <a16:creationId xmlns:a16="http://schemas.microsoft.com/office/drawing/2014/main" id="{8466ED32-6492-453A-AA0D-6D56CD1533C2}"/>
                </a:ext>
              </a:extLst>
            </p:cNvPr>
            <p:cNvSpPr/>
            <p:nvPr/>
          </p:nvSpPr>
          <p:spPr>
            <a:xfrm>
              <a:off x="10100200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8" name="평행 사변형 167">
              <a:extLst>
                <a:ext uri="{FF2B5EF4-FFF2-40B4-BE49-F238E27FC236}">
                  <a16:creationId xmlns:a16="http://schemas.microsoft.com/office/drawing/2014/main" id="{96F3FF47-91F9-474B-8A0E-991635A232B2}"/>
                </a:ext>
              </a:extLst>
            </p:cNvPr>
            <p:cNvSpPr/>
            <p:nvPr/>
          </p:nvSpPr>
          <p:spPr>
            <a:xfrm>
              <a:off x="10503327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9" name="평행 사변형 168">
              <a:extLst>
                <a:ext uri="{FF2B5EF4-FFF2-40B4-BE49-F238E27FC236}">
                  <a16:creationId xmlns:a16="http://schemas.microsoft.com/office/drawing/2014/main" id="{5D93AE75-44F0-422D-866D-7F019B988562}"/>
                </a:ext>
              </a:extLst>
            </p:cNvPr>
            <p:cNvSpPr/>
            <p:nvPr/>
          </p:nvSpPr>
          <p:spPr>
            <a:xfrm>
              <a:off x="10906455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0" name="평행 사변형 169">
              <a:extLst>
                <a:ext uri="{FF2B5EF4-FFF2-40B4-BE49-F238E27FC236}">
                  <a16:creationId xmlns:a16="http://schemas.microsoft.com/office/drawing/2014/main" id="{F6DE7FCB-0670-4815-A52B-0AA82C1EC0AB}"/>
                </a:ext>
              </a:extLst>
            </p:cNvPr>
            <p:cNvSpPr/>
            <p:nvPr/>
          </p:nvSpPr>
          <p:spPr>
            <a:xfrm>
              <a:off x="11309582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B53940CC-8BDA-4625-AC7E-11D3CA53FB4F}"/>
                </a:ext>
              </a:extLst>
            </p:cNvPr>
            <p:cNvSpPr/>
            <p:nvPr/>
          </p:nvSpPr>
          <p:spPr>
            <a:xfrm>
              <a:off x="11712709" y="4474"/>
              <a:ext cx="479290" cy="613518"/>
            </a:xfrm>
            <a:custGeom>
              <a:avLst/>
              <a:gdLst>
                <a:gd name="connsiteX0" fmla="*/ 424491 w 479290"/>
                <a:gd name="connsiteY0" fmla="*/ 0 h 613518"/>
                <a:gd name="connsiteX1" fmla="*/ 479290 w 479290"/>
                <a:gd name="connsiteY1" fmla="*/ 0 h 613518"/>
                <a:gd name="connsiteX2" fmla="*/ 479290 w 479290"/>
                <a:gd name="connsiteY2" fmla="*/ 164916 h 613518"/>
                <a:gd name="connsiteX3" fmla="*/ 168904 w 479290"/>
                <a:gd name="connsiteY3" fmla="*/ 613518 h 613518"/>
                <a:gd name="connsiteX4" fmla="*/ 0 w 479290"/>
                <a:gd name="connsiteY4" fmla="*/ 613518 h 613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290" h="613518">
                  <a:moveTo>
                    <a:pt x="424491" y="0"/>
                  </a:moveTo>
                  <a:lnTo>
                    <a:pt x="479290" y="0"/>
                  </a:lnTo>
                  <a:lnTo>
                    <a:pt x="479290" y="164916"/>
                  </a:lnTo>
                  <a:lnTo>
                    <a:pt x="168904" y="613518"/>
                  </a:lnTo>
                  <a:lnTo>
                    <a:pt x="0" y="613518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283D2635-0AD3-4B85-86A3-F9987EEBC648}"/>
                </a:ext>
              </a:extLst>
            </p:cNvPr>
            <p:cNvSpPr/>
            <p:nvPr/>
          </p:nvSpPr>
          <p:spPr>
            <a:xfrm>
              <a:off x="0" y="4475"/>
              <a:ext cx="254631" cy="368019"/>
            </a:xfrm>
            <a:custGeom>
              <a:avLst/>
              <a:gdLst>
                <a:gd name="connsiteX0" fmla="*/ 85727 w 254631"/>
                <a:gd name="connsiteY0" fmla="*/ 0 h 368019"/>
                <a:gd name="connsiteX1" fmla="*/ 254631 w 254631"/>
                <a:gd name="connsiteY1" fmla="*/ 0 h 368019"/>
                <a:gd name="connsiteX2" fmla="*/ 0 w 254631"/>
                <a:gd name="connsiteY2" fmla="*/ 368019 h 368019"/>
                <a:gd name="connsiteX3" fmla="*/ 0 w 254631"/>
                <a:gd name="connsiteY3" fmla="*/ 123901 h 368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31" h="368019">
                  <a:moveTo>
                    <a:pt x="85727" y="0"/>
                  </a:moveTo>
                  <a:lnTo>
                    <a:pt x="254631" y="0"/>
                  </a:lnTo>
                  <a:lnTo>
                    <a:pt x="0" y="368019"/>
                  </a:lnTo>
                  <a:lnTo>
                    <a:pt x="0" y="12390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0A72AD87-355F-47BF-9396-DAE1CF34963A}"/>
                </a:ext>
              </a:extLst>
            </p:cNvPr>
            <p:cNvSpPr/>
            <p:nvPr/>
          </p:nvSpPr>
          <p:spPr>
            <a:xfrm>
              <a:off x="12056500" y="427996"/>
              <a:ext cx="135500" cy="195838"/>
            </a:xfrm>
            <a:custGeom>
              <a:avLst/>
              <a:gdLst>
                <a:gd name="connsiteX0" fmla="*/ 135500 w 135500"/>
                <a:gd name="connsiteY0" fmla="*/ 0 h 195838"/>
                <a:gd name="connsiteX1" fmla="*/ 135500 w 135500"/>
                <a:gd name="connsiteY1" fmla="*/ 195838 h 195838"/>
                <a:gd name="connsiteX2" fmla="*/ 0 w 135500"/>
                <a:gd name="connsiteY2" fmla="*/ 195838 h 195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500" h="195838">
                  <a:moveTo>
                    <a:pt x="135500" y="0"/>
                  </a:moveTo>
                  <a:lnTo>
                    <a:pt x="135500" y="195838"/>
                  </a:lnTo>
                  <a:lnTo>
                    <a:pt x="0" y="195838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B25F779-D6FE-480D-967F-495E3E89B3B2}"/>
              </a:ext>
            </a:extLst>
          </p:cNvPr>
          <p:cNvSpPr/>
          <p:nvPr/>
        </p:nvSpPr>
        <p:spPr>
          <a:xfrm>
            <a:off x="0" y="6799525"/>
            <a:ext cx="12199401" cy="54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사각형: 둥근 모서리 94">
            <a:extLst>
              <a:ext uri="{FF2B5EF4-FFF2-40B4-BE49-F238E27FC236}">
                <a16:creationId xmlns:a16="http://schemas.microsoft.com/office/drawing/2014/main" id="{0D7ED3BD-4925-469D-A336-D40406943326}"/>
              </a:ext>
            </a:extLst>
          </p:cNvPr>
          <p:cNvSpPr/>
          <p:nvPr/>
        </p:nvSpPr>
        <p:spPr>
          <a:xfrm>
            <a:off x="386694" y="114145"/>
            <a:ext cx="3717194" cy="3298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  <a:effectLst>
            <a:outerShdw dist="63500" dir="2700000" algn="tl" rotWithShape="0">
              <a:schemeClr val="tx1">
                <a:lumMod val="85000"/>
                <a:lumOff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i="1" kern="0" dirty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</a:rPr>
              <a:t>PPT PRESENTATION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2E94BF-8F7C-41B7-B882-68D8B2D01739}"/>
              </a:ext>
            </a:extLst>
          </p:cNvPr>
          <p:cNvSpPr txBox="1"/>
          <p:nvPr/>
        </p:nvSpPr>
        <p:spPr>
          <a:xfrm>
            <a:off x="1688859" y="758234"/>
            <a:ext cx="8411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i="1" dirty="0">
                <a:solidFill>
                  <a:schemeClr val="bg1"/>
                </a:solidFill>
              </a:rPr>
              <a:t>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D5FE46-0821-45B4-B631-0D285788103C}"/>
              </a:ext>
            </a:extLst>
          </p:cNvPr>
          <p:cNvSpPr txBox="1"/>
          <p:nvPr/>
        </p:nvSpPr>
        <p:spPr>
          <a:xfrm>
            <a:off x="68711" y="1589696"/>
            <a:ext cx="114678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000" i="1" dirty="0">
                <a:solidFill>
                  <a:schemeClr val="bg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장애인 인구수와 </a:t>
            </a:r>
            <a:r>
              <a:rPr lang="ko-KR" altLang="en-US" sz="2000" i="1" dirty="0" err="1">
                <a:solidFill>
                  <a:schemeClr val="bg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노인인구수</a:t>
            </a:r>
            <a:r>
              <a:rPr lang="ko-KR" altLang="en-US" sz="2000" i="1" dirty="0">
                <a:solidFill>
                  <a:schemeClr val="bg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둘다 보이스피싱 발생 건수와 높은 상관 관계를 가짐으로 </a:t>
            </a:r>
            <a:r>
              <a:rPr lang="ko-KR" altLang="en-US" sz="2000" i="1" dirty="0" err="1">
                <a:solidFill>
                  <a:schemeClr val="bg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막을수</a:t>
            </a:r>
            <a:r>
              <a:rPr lang="ko-KR" altLang="en-US" sz="2000" i="1" dirty="0">
                <a:solidFill>
                  <a:schemeClr val="bg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있는 대책이 필요하다</a:t>
            </a:r>
            <a:r>
              <a:rPr lang="en-US" altLang="ko-KR" sz="2000" i="1" dirty="0">
                <a:solidFill>
                  <a:schemeClr val="bg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 Ex) </a:t>
            </a:r>
            <a:r>
              <a:rPr lang="ko-KR" altLang="en-US" sz="2000" i="1" dirty="0">
                <a:solidFill>
                  <a:schemeClr val="bg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예방교육</a:t>
            </a:r>
            <a:endParaRPr lang="en-US" altLang="ko-KR" sz="2000" i="1" dirty="0">
              <a:solidFill>
                <a:schemeClr val="bg1">
                  <a:lumMod val="7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000" i="1" dirty="0">
              <a:solidFill>
                <a:schemeClr val="bg1">
                  <a:lumMod val="7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000" i="1" dirty="0">
                <a:solidFill>
                  <a:schemeClr val="bg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최근에 들어서 보이스피싱이 더 많이 </a:t>
            </a:r>
            <a:r>
              <a:rPr lang="ko-KR" altLang="en-US" sz="2000" i="1" dirty="0" err="1">
                <a:solidFill>
                  <a:schemeClr val="bg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발생한것으로</a:t>
            </a:r>
            <a:r>
              <a:rPr lang="ko-KR" altLang="en-US" sz="2000" i="1" dirty="0">
                <a:solidFill>
                  <a:schemeClr val="bg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보아 보이스피싱 기술이 더욱 발전했음을 </a:t>
            </a:r>
            <a:r>
              <a:rPr lang="ko-KR" altLang="en-US" sz="2000" i="1" dirty="0" err="1">
                <a:solidFill>
                  <a:schemeClr val="bg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알수</a:t>
            </a:r>
            <a:r>
              <a:rPr lang="ko-KR" altLang="en-US" sz="2000" i="1" dirty="0">
                <a:solidFill>
                  <a:schemeClr val="bg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있고 고강도의 예방책이 필요하다 </a:t>
            </a:r>
            <a:r>
              <a:rPr lang="en-US" altLang="ko-KR" sz="2000" i="1" dirty="0">
                <a:solidFill>
                  <a:schemeClr val="bg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altLang="ko-KR" sz="2000" i="1" dirty="0">
              <a:solidFill>
                <a:schemeClr val="bg1">
                  <a:lumMod val="7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5846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049854E-835B-4E85-B147-5E9D253029C3}"/>
              </a:ext>
            </a:extLst>
          </p:cNvPr>
          <p:cNvGrpSpPr/>
          <p:nvPr/>
        </p:nvGrpSpPr>
        <p:grpSpPr>
          <a:xfrm>
            <a:off x="0" y="4474"/>
            <a:ext cx="12192000" cy="619360"/>
            <a:chOff x="0" y="4474"/>
            <a:chExt cx="12192000" cy="61936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C35C89C-BDC3-4493-A3BC-C3D604CA1CAF}"/>
                </a:ext>
              </a:extLst>
            </p:cNvPr>
            <p:cNvSpPr/>
            <p:nvPr/>
          </p:nvSpPr>
          <p:spPr>
            <a:xfrm>
              <a:off x="9329" y="4474"/>
              <a:ext cx="12178568" cy="61351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평행 사변형 92">
              <a:extLst>
                <a:ext uri="{FF2B5EF4-FFF2-40B4-BE49-F238E27FC236}">
                  <a16:creationId xmlns:a16="http://schemas.microsoft.com/office/drawing/2014/main" id="{26DEACD9-EC7B-4D64-A93E-A8175089148F}"/>
                </a:ext>
              </a:extLst>
            </p:cNvPr>
            <p:cNvSpPr/>
            <p:nvPr/>
          </p:nvSpPr>
          <p:spPr>
            <a:xfrm>
              <a:off x="22015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3" name="평행 사변형 142">
              <a:extLst>
                <a:ext uri="{FF2B5EF4-FFF2-40B4-BE49-F238E27FC236}">
                  <a16:creationId xmlns:a16="http://schemas.microsoft.com/office/drawing/2014/main" id="{2F2E6169-1C50-46CA-86CE-3A15C9607EDA}"/>
                </a:ext>
              </a:extLst>
            </p:cNvPr>
            <p:cNvSpPr/>
            <p:nvPr/>
          </p:nvSpPr>
          <p:spPr>
            <a:xfrm>
              <a:off x="425142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4" name="평행 사변형 143">
              <a:extLst>
                <a:ext uri="{FF2B5EF4-FFF2-40B4-BE49-F238E27FC236}">
                  <a16:creationId xmlns:a16="http://schemas.microsoft.com/office/drawing/2014/main" id="{0257D512-E4D7-4DD6-92B5-EBFECF7344F4}"/>
                </a:ext>
              </a:extLst>
            </p:cNvPr>
            <p:cNvSpPr/>
            <p:nvPr/>
          </p:nvSpPr>
          <p:spPr>
            <a:xfrm>
              <a:off x="828270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5" name="평행 사변형 144">
              <a:extLst>
                <a:ext uri="{FF2B5EF4-FFF2-40B4-BE49-F238E27FC236}">
                  <a16:creationId xmlns:a16="http://schemas.microsoft.com/office/drawing/2014/main" id="{3B4EC5AF-F4DF-43B3-A953-2CD566F5D401}"/>
                </a:ext>
              </a:extLst>
            </p:cNvPr>
            <p:cNvSpPr/>
            <p:nvPr/>
          </p:nvSpPr>
          <p:spPr>
            <a:xfrm>
              <a:off x="1231397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6" name="평행 사변형 145">
              <a:extLst>
                <a:ext uri="{FF2B5EF4-FFF2-40B4-BE49-F238E27FC236}">
                  <a16:creationId xmlns:a16="http://schemas.microsoft.com/office/drawing/2014/main" id="{BB9A9513-0797-4CD9-A4EF-A234E67A98BF}"/>
                </a:ext>
              </a:extLst>
            </p:cNvPr>
            <p:cNvSpPr/>
            <p:nvPr/>
          </p:nvSpPr>
          <p:spPr>
            <a:xfrm>
              <a:off x="1634525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7" name="평행 사변형 146">
              <a:extLst>
                <a:ext uri="{FF2B5EF4-FFF2-40B4-BE49-F238E27FC236}">
                  <a16:creationId xmlns:a16="http://schemas.microsoft.com/office/drawing/2014/main" id="{8355522C-44BF-4FC9-8F73-C4EE9F9038D9}"/>
                </a:ext>
              </a:extLst>
            </p:cNvPr>
            <p:cNvSpPr/>
            <p:nvPr/>
          </p:nvSpPr>
          <p:spPr>
            <a:xfrm>
              <a:off x="2037652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8" name="평행 사변형 147">
              <a:extLst>
                <a:ext uri="{FF2B5EF4-FFF2-40B4-BE49-F238E27FC236}">
                  <a16:creationId xmlns:a16="http://schemas.microsoft.com/office/drawing/2014/main" id="{C64D3A3D-E488-4B67-9CBE-C9CE8B7E0320}"/>
                </a:ext>
              </a:extLst>
            </p:cNvPr>
            <p:cNvSpPr/>
            <p:nvPr/>
          </p:nvSpPr>
          <p:spPr>
            <a:xfrm>
              <a:off x="2440779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9" name="평행 사변형 148">
              <a:extLst>
                <a:ext uri="{FF2B5EF4-FFF2-40B4-BE49-F238E27FC236}">
                  <a16:creationId xmlns:a16="http://schemas.microsoft.com/office/drawing/2014/main" id="{DDDCAA0A-66BB-46F8-8920-F63DB4F02F10}"/>
                </a:ext>
              </a:extLst>
            </p:cNvPr>
            <p:cNvSpPr/>
            <p:nvPr/>
          </p:nvSpPr>
          <p:spPr>
            <a:xfrm>
              <a:off x="2843907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0" name="평행 사변형 149">
              <a:extLst>
                <a:ext uri="{FF2B5EF4-FFF2-40B4-BE49-F238E27FC236}">
                  <a16:creationId xmlns:a16="http://schemas.microsoft.com/office/drawing/2014/main" id="{8F5F769C-CFA0-4ED2-A7EC-1D4D8F9056FF}"/>
                </a:ext>
              </a:extLst>
            </p:cNvPr>
            <p:cNvSpPr/>
            <p:nvPr/>
          </p:nvSpPr>
          <p:spPr>
            <a:xfrm>
              <a:off x="3247034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1" name="평행 사변형 150">
              <a:extLst>
                <a:ext uri="{FF2B5EF4-FFF2-40B4-BE49-F238E27FC236}">
                  <a16:creationId xmlns:a16="http://schemas.microsoft.com/office/drawing/2014/main" id="{D2E0C0D8-1096-4220-8927-FA023627BC5B}"/>
                </a:ext>
              </a:extLst>
            </p:cNvPr>
            <p:cNvSpPr/>
            <p:nvPr/>
          </p:nvSpPr>
          <p:spPr>
            <a:xfrm>
              <a:off x="3650162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2" name="평행 사변형 151">
              <a:extLst>
                <a:ext uri="{FF2B5EF4-FFF2-40B4-BE49-F238E27FC236}">
                  <a16:creationId xmlns:a16="http://schemas.microsoft.com/office/drawing/2014/main" id="{C751998C-9C80-420E-844E-05834F4811C4}"/>
                </a:ext>
              </a:extLst>
            </p:cNvPr>
            <p:cNvSpPr/>
            <p:nvPr/>
          </p:nvSpPr>
          <p:spPr>
            <a:xfrm>
              <a:off x="4053289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3" name="평행 사변형 152">
              <a:extLst>
                <a:ext uri="{FF2B5EF4-FFF2-40B4-BE49-F238E27FC236}">
                  <a16:creationId xmlns:a16="http://schemas.microsoft.com/office/drawing/2014/main" id="{632E107F-106B-492E-A572-9A9401BC7099}"/>
                </a:ext>
              </a:extLst>
            </p:cNvPr>
            <p:cNvSpPr/>
            <p:nvPr/>
          </p:nvSpPr>
          <p:spPr>
            <a:xfrm>
              <a:off x="4456416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4" name="평행 사변형 153">
              <a:extLst>
                <a:ext uri="{FF2B5EF4-FFF2-40B4-BE49-F238E27FC236}">
                  <a16:creationId xmlns:a16="http://schemas.microsoft.com/office/drawing/2014/main" id="{BA41C4FD-0388-4850-8228-B45EE6BF445F}"/>
                </a:ext>
              </a:extLst>
            </p:cNvPr>
            <p:cNvSpPr/>
            <p:nvPr/>
          </p:nvSpPr>
          <p:spPr>
            <a:xfrm>
              <a:off x="4859544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5" name="평행 사변형 154">
              <a:extLst>
                <a:ext uri="{FF2B5EF4-FFF2-40B4-BE49-F238E27FC236}">
                  <a16:creationId xmlns:a16="http://schemas.microsoft.com/office/drawing/2014/main" id="{A263E2E2-4FE5-47FB-8938-C513591188EA}"/>
                </a:ext>
              </a:extLst>
            </p:cNvPr>
            <p:cNvSpPr/>
            <p:nvPr/>
          </p:nvSpPr>
          <p:spPr>
            <a:xfrm>
              <a:off x="5262671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6" name="평행 사변형 155">
              <a:extLst>
                <a:ext uri="{FF2B5EF4-FFF2-40B4-BE49-F238E27FC236}">
                  <a16:creationId xmlns:a16="http://schemas.microsoft.com/office/drawing/2014/main" id="{B4DAE30F-6BC9-41EC-916F-85AF60DB806F}"/>
                </a:ext>
              </a:extLst>
            </p:cNvPr>
            <p:cNvSpPr/>
            <p:nvPr/>
          </p:nvSpPr>
          <p:spPr>
            <a:xfrm>
              <a:off x="5665799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7" name="평행 사변형 156">
              <a:extLst>
                <a:ext uri="{FF2B5EF4-FFF2-40B4-BE49-F238E27FC236}">
                  <a16:creationId xmlns:a16="http://schemas.microsoft.com/office/drawing/2014/main" id="{E486B4A2-1973-448B-BE6E-533F62511113}"/>
                </a:ext>
              </a:extLst>
            </p:cNvPr>
            <p:cNvSpPr/>
            <p:nvPr/>
          </p:nvSpPr>
          <p:spPr>
            <a:xfrm>
              <a:off x="6068926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8" name="평행 사변형 157">
              <a:extLst>
                <a:ext uri="{FF2B5EF4-FFF2-40B4-BE49-F238E27FC236}">
                  <a16:creationId xmlns:a16="http://schemas.microsoft.com/office/drawing/2014/main" id="{8131AD11-1DB6-4EA8-866C-1F7CBFAC7BFE}"/>
                </a:ext>
              </a:extLst>
            </p:cNvPr>
            <p:cNvSpPr/>
            <p:nvPr/>
          </p:nvSpPr>
          <p:spPr>
            <a:xfrm>
              <a:off x="6472053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평행 사변형 158">
              <a:extLst>
                <a:ext uri="{FF2B5EF4-FFF2-40B4-BE49-F238E27FC236}">
                  <a16:creationId xmlns:a16="http://schemas.microsoft.com/office/drawing/2014/main" id="{F60F6752-437E-448E-ACAA-45928ACFB737}"/>
                </a:ext>
              </a:extLst>
            </p:cNvPr>
            <p:cNvSpPr/>
            <p:nvPr/>
          </p:nvSpPr>
          <p:spPr>
            <a:xfrm>
              <a:off x="6875181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0" name="평행 사변형 159">
              <a:extLst>
                <a:ext uri="{FF2B5EF4-FFF2-40B4-BE49-F238E27FC236}">
                  <a16:creationId xmlns:a16="http://schemas.microsoft.com/office/drawing/2014/main" id="{DAC4F9D7-3EA8-4587-999A-50466869A667}"/>
                </a:ext>
              </a:extLst>
            </p:cNvPr>
            <p:cNvSpPr/>
            <p:nvPr/>
          </p:nvSpPr>
          <p:spPr>
            <a:xfrm>
              <a:off x="7278308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1" name="평행 사변형 160">
              <a:extLst>
                <a:ext uri="{FF2B5EF4-FFF2-40B4-BE49-F238E27FC236}">
                  <a16:creationId xmlns:a16="http://schemas.microsoft.com/office/drawing/2014/main" id="{549AEC14-315B-4EE2-A2A0-B5783A26A5B5}"/>
                </a:ext>
              </a:extLst>
            </p:cNvPr>
            <p:cNvSpPr/>
            <p:nvPr/>
          </p:nvSpPr>
          <p:spPr>
            <a:xfrm>
              <a:off x="7681436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2" name="평행 사변형 161">
              <a:extLst>
                <a:ext uri="{FF2B5EF4-FFF2-40B4-BE49-F238E27FC236}">
                  <a16:creationId xmlns:a16="http://schemas.microsoft.com/office/drawing/2014/main" id="{B0DB70DF-AD66-4208-9784-B2C2BC9A90A8}"/>
                </a:ext>
              </a:extLst>
            </p:cNvPr>
            <p:cNvSpPr/>
            <p:nvPr/>
          </p:nvSpPr>
          <p:spPr>
            <a:xfrm>
              <a:off x="8084563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3" name="평행 사변형 162">
              <a:extLst>
                <a:ext uri="{FF2B5EF4-FFF2-40B4-BE49-F238E27FC236}">
                  <a16:creationId xmlns:a16="http://schemas.microsoft.com/office/drawing/2014/main" id="{C5CBCE5A-83A1-4FAE-9005-5FCA0A08C619}"/>
                </a:ext>
              </a:extLst>
            </p:cNvPr>
            <p:cNvSpPr/>
            <p:nvPr/>
          </p:nvSpPr>
          <p:spPr>
            <a:xfrm>
              <a:off x="8487690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4" name="평행 사변형 163">
              <a:extLst>
                <a:ext uri="{FF2B5EF4-FFF2-40B4-BE49-F238E27FC236}">
                  <a16:creationId xmlns:a16="http://schemas.microsoft.com/office/drawing/2014/main" id="{991AEFB0-2211-4659-8CE3-82BEF1AA08D4}"/>
                </a:ext>
              </a:extLst>
            </p:cNvPr>
            <p:cNvSpPr/>
            <p:nvPr/>
          </p:nvSpPr>
          <p:spPr>
            <a:xfrm>
              <a:off x="8890818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5" name="평행 사변형 164">
              <a:extLst>
                <a:ext uri="{FF2B5EF4-FFF2-40B4-BE49-F238E27FC236}">
                  <a16:creationId xmlns:a16="http://schemas.microsoft.com/office/drawing/2014/main" id="{89FB1CF9-F3BC-4D97-9DD4-5E3F9CEFAA58}"/>
                </a:ext>
              </a:extLst>
            </p:cNvPr>
            <p:cNvSpPr/>
            <p:nvPr/>
          </p:nvSpPr>
          <p:spPr>
            <a:xfrm>
              <a:off x="9293945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6" name="평행 사변형 165">
              <a:extLst>
                <a:ext uri="{FF2B5EF4-FFF2-40B4-BE49-F238E27FC236}">
                  <a16:creationId xmlns:a16="http://schemas.microsoft.com/office/drawing/2014/main" id="{1E1B4EB0-B425-407A-A166-5B2DFF553446}"/>
                </a:ext>
              </a:extLst>
            </p:cNvPr>
            <p:cNvSpPr/>
            <p:nvPr/>
          </p:nvSpPr>
          <p:spPr>
            <a:xfrm>
              <a:off x="9697072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7" name="평행 사변형 166">
              <a:extLst>
                <a:ext uri="{FF2B5EF4-FFF2-40B4-BE49-F238E27FC236}">
                  <a16:creationId xmlns:a16="http://schemas.microsoft.com/office/drawing/2014/main" id="{8466ED32-6492-453A-AA0D-6D56CD1533C2}"/>
                </a:ext>
              </a:extLst>
            </p:cNvPr>
            <p:cNvSpPr/>
            <p:nvPr/>
          </p:nvSpPr>
          <p:spPr>
            <a:xfrm>
              <a:off x="10100200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8" name="평행 사변형 167">
              <a:extLst>
                <a:ext uri="{FF2B5EF4-FFF2-40B4-BE49-F238E27FC236}">
                  <a16:creationId xmlns:a16="http://schemas.microsoft.com/office/drawing/2014/main" id="{96F3FF47-91F9-474B-8A0E-991635A232B2}"/>
                </a:ext>
              </a:extLst>
            </p:cNvPr>
            <p:cNvSpPr/>
            <p:nvPr/>
          </p:nvSpPr>
          <p:spPr>
            <a:xfrm>
              <a:off x="10503327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9" name="평행 사변형 168">
              <a:extLst>
                <a:ext uri="{FF2B5EF4-FFF2-40B4-BE49-F238E27FC236}">
                  <a16:creationId xmlns:a16="http://schemas.microsoft.com/office/drawing/2014/main" id="{5D93AE75-44F0-422D-866D-7F019B988562}"/>
                </a:ext>
              </a:extLst>
            </p:cNvPr>
            <p:cNvSpPr/>
            <p:nvPr/>
          </p:nvSpPr>
          <p:spPr>
            <a:xfrm>
              <a:off x="10906455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0" name="평행 사변형 169">
              <a:extLst>
                <a:ext uri="{FF2B5EF4-FFF2-40B4-BE49-F238E27FC236}">
                  <a16:creationId xmlns:a16="http://schemas.microsoft.com/office/drawing/2014/main" id="{F6DE7FCB-0670-4815-A52B-0AA82C1EC0AB}"/>
                </a:ext>
              </a:extLst>
            </p:cNvPr>
            <p:cNvSpPr/>
            <p:nvPr/>
          </p:nvSpPr>
          <p:spPr>
            <a:xfrm>
              <a:off x="11309582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B53940CC-8BDA-4625-AC7E-11D3CA53FB4F}"/>
                </a:ext>
              </a:extLst>
            </p:cNvPr>
            <p:cNvSpPr/>
            <p:nvPr/>
          </p:nvSpPr>
          <p:spPr>
            <a:xfrm>
              <a:off x="11712709" y="4474"/>
              <a:ext cx="479290" cy="613518"/>
            </a:xfrm>
            <a:custGeom>
              <a:avLst/>
              <a:gdLst>
                <a:gd name="connsiteX0" fmla="*/ 424491 w 479290"/>
                <a:gd name="connsiteY0" fmla="*/ 0 h 613518"/>
                <a:gd name="connsiteX1" fmla="*/ 479290 w 479290"/>
                <a:gd name="connsiteY1" fmla="*/ 0 h 613518"/>
                <a:gd name="connsiteX2" fmla="*/ 479290 w 479290"/>
                <a:gd name="connsiteY2" fmla="*/ 164916 h 613518"/>
                <a:gd name="connsiteX3" fmla="*/ 168904 w 479290"/>
                <a:gd name="connsiteY3" fmla="*/ 613518 h 613518"/>
                <a:gd name="connsiteX4" fmla="*/ 0 w 479290"/>
                <a:gd name="connsiteY4" fmla="*/ 613518 h 613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290" h="613518">
                  <a:moveTo>
                    <a:pt x="424491" y="0"/>
                  </a:moveTo>
                  <a:lnTo>
                    <a:pt x="479290" y="0"/>
                  </a:lnTo>
                  <a:lnTo>
                    <a:pt x="479290" y="164916"/>
                  </a:lnTo>
                  <a:lnTo>
                    <a:pt x="168904" y="613518"/>
                  </a:lnTo>
                  <a:lnTo>
                    <a:pt x="0" y="613518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283D2635-0AD3-4B85-86A3-F9987EEBC648}"/>
                </a:ext>
              </a:extLst>
            </p:cNvPr>
            <p:cNvSpPr/>
            <p:nvPr/>
          </p:nvSpPr>
          <p:spPr>
            <a:xfrm>
              <a:off x="0" y="4475"/>
              <a:ext cx="254631" cy="368019"/>
            </a:xfrm>
            <a:custGeom>
              <a:avLst/>
              <a:gdLst>
                <a:gd name="connsiteX0" fmla="*/ 85727 w 254631"/>
                <a:gd name="connsiteY0" fmla="*/ 0 h 368019"/>
                <a:gd name="connsiteX1" fmla="*/ 254631 w 254631"/>
                <a:gd name="connsiteY1" fmla="*/ 0 h 368019"/>
                <a:gd name="connsiteX2" fmla="*/ 0 w 254631"/>
                <a:gd name="connsiteY2" fmla="*/ 368019 h 368019"/>
                <a:gd name="connsiteX3" fmla="*/ 0 w 254631"/>
                <a:gd name="connsiteY3" fmla="*/ 123901 h 368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31" h="368019">
                  <a:moveTo>
                    <a:pt x="85727" y="0"/>
                  </a:moveTo>
                  <a:lnTo>
                    <a:pt x="254631" y="0"/>
                  </a:lnTo>
                  <a:lnTo>
                    <a:pt x="0" y="368019"/>
                  </a:lnTo>
                  <a:lnTo>
                    <a:pt x="0" y="12390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0A72AD87-355F-47BF-9396-DAE1CF34963A}"/>
                </a:ext>
              </a:extLst>
            </p:cNvPr>
            <p:cNvSpPr/>
            <p:nvPr/>
          </p:nvSpPr>
          <p:spPr>
            <a:xfrm>
              <a:off x="12056500" y="427996"/>
              <a:ext cx="135500" cy="195838"/>
            </a:xfrm>
            <a:custGeom>
              <a:avLst/>
              <a:gdLst>
                <a:gd name="connsiteX0" fmla="*/ 135500 w 135500"/>
                <a:gd name="connsiteY0" fmla="*/ 0 h 195838"/>
                <a:gd name="connsiteX1" fmla="*/ 135500 w 135500"/>
                <a:gd name="connsiteY1" fmla="*/ 195838 h 195838"/>
                <a:gd name="connsiteX2" fmla="*/ 0 w 135500"/>
                <a:gd name="connsiteY2" fmla="*/ 195838 h 195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500" h="195838">
                  <a:moveTo>
                    <a:pt x="135500" y="0"/>
                  </a:moveTo>
                  <a:lnTo>
                    <a:pt x="135500" y="195838"/>
                  </a:lnTo>
                  <a:lnTo>
                    <a:pt x="0" y="195838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B25F779-D6FE-480D-967F-495E3E89B3B2}"/>
              </a:ext>
            </a:extLst>
          </p:cNvPr>
          <p:cNvSpPr/>
          <p:nvPr/>
        </p:nvSpPr>
        <p:spPr>
          <a:xfrm>
            <a:off x="0" y="6799525"/>
            <a:ext cx="12199401" cy="54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사각형: 둥근 모서리 94">
            <a:extLst>
              <a:ext uri="{FF2B5EF4-FFF2-40B4-BE49-F238E27FC236}">
                <a16:creationId xmlns:a16="http://schemas.microsoft.com/office/drawing/2014/main" id="{0D7ED3BD-4925-469D-A336-D40406943326}"/>
              </a:ext>
            </a:extLst>
          </p:cNvPr>
          <p:cNvSpPr/>
          <p:nvPr/>
        </p:nvSpPr>
        <p:spPr>
          <a:xfrm>
            <a:off x="386694" y="114145"/>
            <a:ext cx="3717194" cy="3298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  <a:effectLst>
            <a:outerShdw dist="63500" dir="2700000" algn="tl" rotWithShape="0">
              <a:schemeClr val="tx1">
                <a:lumMod val="85000"/>
                <a:lumOff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i="1" kern="0" dirty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</a:rPr>
              <a:t>PPT PRESENTATION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2E94BF-8F7C-41B7-B882-68D8B2D01739}"/>
              </a:ext>
            </a:extLst>
          </p:cNvPr>
          <p:cNvSpPr txBox="1"/>
          <p:nvPr/>
        </p:nvSpPr>
        <p:spPr>
          <a:xfrm>
            <a:off x="1688859" y="758234"/>
            <a:ext cx="8411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i="1" dirty="0" err="1">
                <a:solidFill>
                  <a:schemeClr val="bg1"/>
                </a:solidFill>
              </a:rPr>
              <a:t>느낀점</a:t>
            </a:r>
            <a:endParaRPr lang="ko-KR" altLang="en-US" sz="3200" b="1" i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D5FE46-0821-45B4-B631-0D285788103C}"/>
              </a:ext>
            </a:extLst>
          </p:cNvPr>
          <p:cNvSpPr txBox="1"/>
          <p:nvPr/>
        </p:nvSpPr>
        <p:spPr>
          <a:xfrm>
            <a:off x="68711" y="1589696"/>
            <a:ext cx="1146785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endParaRPr lang="en-US" altLang="ko-KR" sz="2000" i="1" dirty="0">
              <a:solidFill>
                <a:schemeClr val="bg1">
                  <a:lumMod val="7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000" i="1" dirty="0">
                <a:solidFill>
                  <a:schemeClr val="bg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주제 선정하고 그에 맞는 데이터를 </a:t>
            </a:r>
            <a:r>
              <a:rPr lang="ko-KR" altLang="en-US" sz="2000" i="1" dirty="0" err="1">
                <a:solidFill>
                  <a:schemeClr val="bg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찾는다는게</a:t>
            </a:r>
            <a:r>
              <a:rPr lang="ko-KR" altLang="en-US" sz="2000" i="1" dirty="0">
                <a:solidFill>
                  <a:schemeClr val="bg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sz="2000" i="1" dirty="0" err="1">
                <a:solidFill>
                  <a:schemeClr val="bg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쉬운일이</a:t>
            </a:r>
            <a:r>
              <a:rPr lang="ko-KR" altLang="en-US" sz="2000" i="1" dirty="0">
                <a:solidFill>
                  <a:schemeClr val="bg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sz="2000" i="1" dirty="0" err="1">
                <a:solidFill>
                  <a:schemeClr val="bg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아니었다는것을</a:t>
            </a:r>
            <a:r>
              <a:rPr lang="ko-KR" altLang="en-US" sz="2000" i="1" dirty="0">
                <a:solidFill>
                  <a:schemeClr val="bg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느꼈다</a:t>
            </a:r>
            <a:r>
              <a:rPr lang="en-US" altLang="ko-KR" sz="2000" i="1" dirty="0">
                <a:solidFill>
                  <a:schemeClr val="bg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altLang="ko-KR" sz="2000" i="1" dirty="0">
              <a:solidFill>
                <a:schemeClr val="bg1">
                  <a:lumMod val="7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000" i="1" dirty="0">
                <a:solidFill>
                  <a:schemeClr val="bg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데이터를 </a:t>
            </a:r>
            <a:r>
              <a:rPr lang="ko-KR" altLang="en-US" sz="2000" i="1" dirty="0" err="1">
                <a:solidFill>
                  <a:schemeClr val="bg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정제하는일이</a:t>
            </a:r>
            <a:r>
              <a:rPr lang="ko-KR" altLang="en-US" sz="2000" i="1" dirty="0">
                <a:solidFill>
                  <a:schemeClr val="bg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가장 어려웠고 더욱 많은 양의 데이터를 분석하기위해 정제하는데 있어서는 실력이 아직 부족함을 느끼고 앞으로 더 열심히 </a:t>
            </a:r>
            <a:r>
              <a:rPr lang="ko-KR" altLang="en-US" sz="2000" i="1" dirty="0" err="1">
                <a:solidFill>
                  <a:schemeClr val="bg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해야겠다</a:t>
            </a:r>
            <a:r>
              <a:rPr lang="en-US" altLang="ko-KR" sz="2000" i="1" dirty="0">
                <a:solidFill>
                  <a:schemeClr val="bg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altLang="ko-KR" sz="2000" i="1" dirty="0">
              <a:solidFill>
                <a:schemeClr val="bg1">
                  <a:lumMod val="7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000" i="1" dirty="0">
                <a:solidFill>
                  <a:schemeClr val="bg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시각화라는 작업을 통해 데이터를 보기 쉽게 </a:t>
            </a:r>
            <a:r>
              <a:rPr lang="ko-KR" altLang="en-US" sz="2000" i="1" dirty="0" err="1">
                <a:solidFill>
                  <a:schemeClr val="bg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만든다는거에</a:t>
            </a:r>
            <a:r>
              <a:rPr lang="ko-KR" altLang="en-US" sz="2000" i="1" dirty="0">
                <a:solidFill>
                  <a:schemeClr val="bg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흥미를 느꼈고 더욱 다양한 시각화 프로그램을 </a:t>
            </a:r>
            <a:r>
              <a:rPr lang="ko-KR" altLang="en-US" sz="2000" i="1" dirty="0" err="1">
                <a:solidFill>
                  <a:schemeClr val="bg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다뤄보고싶다</a:t>
            </a:r>
            <a:r>
              <a:rPr lang="en-US" altLang="ko-KR" sz="2000" i="1" dirty="0">
                <a:solidFill>
                  <a:schemeClr val="bg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altLang="ko-KR" sz="2000" i="1" dirty="0">
              <a:solidFill>
                <a:schemeClr val="bg1">
                  <a:lumMod val="7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000" i="1" dirty="0">
                <a:solidFill>
                  <a:schemeClr val="bg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데이터 차이가 적으면 </a:t>
            </a:r>
            <a:r>
              <a:rPr lang="ko-KR" altLang="en-US" sz="2000" i="1" dirty="0" err="1">
                <a:solidFill>
                  <a:schemeClr val="bg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시각화할때</a:t>
            </a:r>
            <a:r>
              <a:rPr lang="ko-KR" altLang="en-US" sz="2000" i="1" dirty="0">
                <a:solidFill>
                  <a:schemeClr val="bg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구분하기 어려움을 </a:t>
            </a:r>
            <a:r>
              <a:rPr lang="ko-KR" altLang="en-US" sz="2000" i="1" dirty="0" err="1">
                <a:solidFill>
                  <a:schemeClr val="bg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알수있었다</a:t>
            </a:r>
            <a:r>
              <a:rPr lang="en-US" altLang="ko-KR" sz="2000" i="1" dirty="0">
                <a:solidFill>
                  <a:schemeClr val="bg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altLang="ko-KR" sz="2000" i="1" dirty="0">
              <a:solidFill>
                <a:schemeClr val="bg1">
                  <a:lumMod val="7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000" i="1" dirty="0">
                <a:solidFill>
                  <a:schemeClr val="bg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추후에는 예측을 통해 보이스피싱 피해를 </a:t>
            </a:r>
            <a:r>
              <a:rPr lang="ko-KR" altLang="en-US" sz="2000" i="1" dirty="0" err="1">
                <a:solidFill>
                  <a:schemeClr val="bg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막을수</a:t>
            </a:r>
            <a:r>
              <a:rPr lang="ko-KR" altLang="en-US" sz="2000" i="1" dirty="0">
                <a:solidFill>
                  <a:schemeClr val="bg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있는 확실한 대책을 도출 </a:t>
            </a:r>
            <a:r>
              <a:rPr lang="ko-KR" altLang="en-US" sz="2000" i="1" dirty="0" err="1">
                <a:solidFill>
                  <a:schemeClr val="bg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해보고싶다</a:t>
            </a:r>
            <a:r>
              <a:rPr lang="en-US" altLang="ko-KR" sz="2000" i="1" dirty="0">
                <a:solidFill>
                  <a:schemeClr val="bg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altLang="ko-KR" sz="2000" i="1" dirty="0">
              <a:solidFill>
                <a:schemeClr val="bg1">
                  <a:lumMod val="7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000" i="1" dirty="0">
              <a:solidFill>
                <a:schemeClr val="bg1">
                  <a:lumMod val="7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5307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049854E-835B-4E85-B147-5E9D253029C3}"/>
              </a:ext>
            </a:extLst>
          </p:cNvPr>
          <p:cNvGrpSpPr/>
          <p:nvPr/>
        </p:nvGrpSpPr>
        <p:grpSpPr>
          <a:xfrm>
            <a:off x="0" y="4474"/>
            <a:ext cx="12192000" cy="619360"/>
            <a:chOff x="0" y="4474"/>
            <a:chExt cx="12192000" cy="61936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C35C89C-BDC3-4493-A3BC-C3D604CA1CAF}"/>
                </a:ext>
              </a:extLst>
            </p:cNvPr>
            <p:cNvSpPr/>
            <p:nvPr/>
          </p:nvSpPr>
          <p:spPr>
            <a:xfrm>
              <a:off x="9329" y="4474"/>
              <a:ext cx="12178568" cy="61351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평행 사변형 92">
              <a:extLst>
                <a:ext uri="{FF2B5EF4-FFF2-40B4-BE49-F238E27FC236}">
                  <a16:creationId xmlns:a16="http://schemas.microsoft.com/office/drawing/2014/main" id="{26DEACD9-EC7B-4D64-A93E-A8175089148F}"/>
                </a:ext>
              </a:extLst>
            </p:cNvPr>
            <p:cNvSpPr/>
            <p:nvPr/>
          </p:nvSpPr>
          <p:spPr>
            <a:xfrm>
              <a:off x="22015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3" name="평행 사변형 142">
              <a:extLst>
                <a:ext uri="{FF2B5EF4-FFF2-40B4-BE49-F238E27FC236}">
                  <a16:creationId xmlns:a16="http://schemas.microsoft.com/office/drawing/2014/main" id="{2F2E6169-1C50-46CA-86CE-3A15C9607EDA}"/>
                </a:ext>
              </a:extLst>
            </p:cNvPr>
            <p:cNvSpPr/>
            <p:nvPr/>
          </p:nvSpPr>
          <p:spPr>
            <a:xfrm>
              <a:off x="425142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4" name="평행 사변형 143">
              <a:extLst>
                <a:ext uri="{FF2B5EF4-FFF2-40B4-BE49-F238E27FC236}">
                  <a16:creationId xmlns:a16="http://schemas.microsoft.com/office/drawing/2014/main" id="{0257D512-E4D7-4DD6-92B5-EBFECF7344F4}"/>
                </a:ext>
              </a:extLst>
            </p:cNvPr>
            <p:cNvSpPr/>
            <p:nvPr/>
          </p:nvSpPr>
          <p:spPr>
            <a:xfrm>
              <a:off x="828270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5" name="평행 사변형 144">
              <a:extLst>
                <a:ext uri="{FF2B5EF4-FFF2-40B4-BE49-F238E27FC236}">
                  <a16:creationId xmlns:a16="http://schemas.microsoft.com/office/drawing/2014/main" id="{3B4EC5AF-F4DF-43B3-A953-2CD566F5D401}"/>
                </a:ext>
              </a:extLst>
            </p:cNvPr>
            <p:cNvSpPr/>
            <p:nvPr/>
          </p:nvSpPr>
          <p:spPr>
            <a:xfrm>
              <a:off x="1231397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6" name="평행 사변형 145">
              <a:extLst>
                <a:ext uri="{FF2B5EF4-FFF2-40B4-BE49-F238E27FC236}">
                  <a16:creationId xmlns:a16="http://schemas.microsoft.com/office/drawing/2014/main" id="{BB9A9513-0797-4CD9-A4EF-A234E67A98BF}"/>
                </a:ext>
              </a:extLst>
            </p:cNvPr>
            <p:cNvSpPr/>
            <p:nvPr/>
          </p:nvSpPr>
          <p:spPr>
            <a:xfrm>
              <a:off x="1634525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7" name="평행 사변형 146">
              <a:extLst>
                <a:ext uri="{FF2B5EF4-FFF2-40B4-BE49-F238E27FC236}">
                  <a16:creationId xmlns:a16="http://schemas.microsoft.com/office/drawing/2014/main" id="{8355522C-44BF-4FC9-8F73-C4EE9F9038D9}"/>
                </a:ext>
              </a:extLst>
            </p:cNvPr>
            <p:cNvSpPr/>
            <p:nvPr/>
          </p:nvSpPr>
          <p:spPr>
            <a:xfrm>
              <a:off x="2037652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8" name="평행 사변형 147">
              <a:extLst>
                <a:ext uri="{FF2B5EF4-FFF2-40B4-BE49-F238E27FC236}">
                  <a16:creationId xmlns:a16="http://schemas.microsoft.com/office/drawing/2014/main" id="{C64D3A3D-E488-4B67-9CBE-C9CE8B7E0320}"/>
                </a:ext>
              </a:extLst>
            </p:cNvPr>
            <p:cNvSpPr/>
            <p:nvPr/>
          </p:nvSpPr>
          <p:spPr>
            <a:xfrm>
              <a:off x="2440779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9" name="평행 사변형 148">
              <a:extLst>
                <a:ext uri="{FF2B5EF4-FFF2-40B4-BE49-F238E27FC236}">
                  <a16:creationId xmlns:a16="http://schemas.microsoft.com/office/drawing/2014/main" id="{DDDCAA0A-66BB-46F8-8920-F63DB4F02F10}"/>
                </a:ext>
              </a:extLst>
            </p:cNvPr>
            <p:cNvSpPr/>
            <p:nvPr/>
          </p:nvSpPr>
          <p:spPr>
            <a:xfrm>
              <a:off x="2843907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0" name="평행 사변형 149">
              <a:extLst>
                <a:ext uri="{FF2B5EF4-FFF2-40B4-BE49-F238E27FC236}">
                  <a16:creationId xmlns:a16="http://schemas.microsoft.com/office/drawing/2014/main" id="{8F5F769C-CFA0-4ED2-A7EC-1D4D8F9056FF}"/>
                </a:ext>
              </a:extLst>
            </p:cNvPr>
            <p:cNvSpPr/>
            <p:nvPr/>
          </p:nvSpPr>
          <p:spPr>
            <a:xfrm>
              <a:off x="3247034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1" name="평행 사변형 150">
              <a:extLst>
                <a:ext uri="{FF2B5EF4-FFF2-40B4-BE49-F238E27FC236}">
                  <a16:creationId xmlns:a16="http://schemas.microsoft.com/office/drawing/2014/main" id="{D2E0C0D8-1096-4220-8927-FA023627BC5B}"/>
                </a:ext>
              </a:extLst>
            </p:cNvPr>
            <p:cNvSpPr/>
            <p:nvPr/>
          </p:nvSpPr>
          <p:spPr>
            <a:xfrm>
              <a:off x="3650162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2" name="평행 사변형 151">
              <a:extLst>
                <a:ext uri="{FF2B5EF4-FFF2-40B4-BE49-F238E27FC236}">
                  <a16:creationId xmlns:a16="http://schemas.microsoft.com/office/drawing/2014/main" id="{C751998C-9C80-420E-844E-05834F4811C4}"/>
                </a:ext>
              </a:extLst>
            </p:cNvPr>
            <p:cNvSpPr/>
            <p:nvPr/>
          </p:nvSpPr>
          <p:spPr>
            <a:xfrm>
              <a:off x="4053289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3" name="평행 사변형 152">
              <a:extLst>
                <a:ext uri="{FF2B5EF4-FFF2-40B4-BE49-F238E27FC236}">
                  <a16:creationId xmlns:a16="http://schemas.microsoft.com/office/drawing/2014/main" id="{632E107F-106B-492E-A572-9A9401BC7099}"/>
                </a:ext>
              </a:extLst>
            </p:cNvPr>
            <p:cNvSpPr/>
            <p:nvPr/>
          </p:nvSpPr>
          <p:spPr>
            <a:xfrm>
              <a:off x="4456416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4" name="평행 사변형 153">
              <a:extLst>
                <a:ext uri="{FF2B5EF4-FFF2-40B4-BE49-F238E27FC236}">
                  <a16:creationId xmlns:a16="http://schemas.microsoft.com/office/drawing/2014/main" id="{BA41C4FD-0388-4850-8228-B45EE6BF445F}"/>
                </a:ext>
              </a:extLst>
            </p:cNvPr>
            <p:cNvSpPr/>
            <p:nvPr/>
          </p:nvSpPr>
          <p:spPr>
            <a:xfrm>
              <a:off x="4859544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5" name="평행 사변형 154">
              <a:extLst>
                <a:ext uri="{FF2B5EF4-FFF2-40B4-BE49-F238E27FC236}">
                  <a16:creationId xmlns:a16="http://schemas.microsoft.com/office/drawing/2014/main" id="{A263E2E2-4FE5-47FB-8938-C513591188EA}"/>
                </a:ext>
              </a:extLst>
            </p:cNvPr>
            <p:cNvSpPr/>
            <p:nvPr/>
          </p:nvSpPr>
          <p:spPr>
            <a:xfrm>
              <a:off x="5262671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6" name="평행 사변형 155">
              <a:extLst>
                <a:ext uri="{FF2B5EF4-FFF2-40B4-BE49-F238E27FC236}">
                  <a16:creationId xmlns:a16="http://schemas.microsoft.com/office/drawing/2014/main" id="{B4DAE30F-6BC9-41EC-916F-85AF60DB806F}"/>
                </a:ext>
              </a:extLst>
            </p:cNvPr>
            <p:cNvSpPr/>
            <p:nvPr/>
          </p:nvSpPr>
          <p:spPr>
            <a:xfrm>
              <a:off x="5665799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7" name="평행 사변형 156">
              <a:extLst>
                <a:ext uri="{FF2B5EF4-FFF2-40B4-BE49-F238E27FC236}">
                  <a16:creationId xmlns:a16="http://schemas.microsoft.com/office/drawing/2014/main" id="{E486B4A2-1973-448B-BE6E-533F62511113}"/>
                </a:ext>
              </a:extLst>
            </p:cNvPr>
            <p:cNvSpPr/>
            <p:nvPr/>
          </p:nvSpPr>
          <p:spPr>
            <a:xfrm>
              <a:off x="6068926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8" name="평행 사변형 157">
              <a:extLst>
                <a:ext uri="{FF2B5EF4-FFF2-40B4-BE49-F238E27FC236}">
                  <a16:creationId xmlns:a16="http://schemas.microsoft.com/office/drawing/2014/main" id="{8131AD11-1DB6-4EA8-866C-1F7CBFAC7BFE}"/>
                </a:ext>
              </a:extLst>
            </p:cNvPr>
            <p:cNvSpPr/>
            <p:nvPr/>
          </p:nvSpPr>
          <p:spPr>
            <a:xfrm>
              <a:off x="6472053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평행 사변형 158">
              <a:extLst>
                <a:ext uri="{FF2B5EF4-FFF2-40B4-BE49-F238E27FC236}">
                  <a16:creationId xmlns:a16="http://schemas.microsoft.com/office/drawing/2014/main" id="{F60F6752-437E-448E-ACAA-45928ACFB737}"/>
                </a:ext>
              </a:extLst>
            </p:cNvPr>
            <p:cNvSpPr/>
            <p:nvPr/>
          </p:nvSpPr>
          <p:spPr>
            <a:xfrm>
              <a:off x="6875181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0" name="평행 사변형 159">
              <a:extLst>
                <a:ext uri="{FF2B5EF4-FFF2-40B4-BE49-F238E27FC236}">
                  <a16:creationId xmlns:a16="http://schemas.microsoft.com/office/drawing/2014/main" id="{DAC4F9D7-3EA8-4587-999A-50466869A667}"/>
                </a:ext>
              </a:extLst>
            </p:cNvPr>
            <p:cNvSpPr/>
            <p:nvPr/>
          </p:nvSpPr>
          <p:spPr>
            <a:xfrm>
              <a:off x="7278308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1" name="평행 사변형 160">
              <a:extLst>
                <a:ext uri="{FF2B5EF4-FFF2-40B4-BE49-F238E27FC236}">
                  <a16:creationId xmlns:a16="http://schemas.microsoft.com/office/drawing/2014/main" id="{549AEC14-315B-4EE2-A2A0-B5783A26A5B5}"/>
                </a:ext>
              </a:extLst>
            </p:cNvPr>
            <p:cNvSpPr/>
            <p:nvPr/>
          </p:nvSpPr>
          <p:spPr>
            <a:xfrm>
              <a:off x="7681436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2" name="평행 사변형 161">
              <a:extLst>
                <a:ext uri="{FF2B5EF4-FFF2-40B4-BE49-F238E27FC236}">
                  <a16:creationId xmlns:a16="http://schemas.microsoft.com/office/drawing/2014/main" id="{B0DB70DF-AD66-4208-9784-B2C2BC9A90A8}"/>
                </a:ext>
              </a:extLst>
            </p:cNvPr>
            <p:cNvSpPr/>
            <p:nvPr/>
          </p:nvSpPr>
          <p:spPr>
            <a:xfrm>
              <a:off x="8084563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3" name="평행 사변형 162">
              <a:extLst>
                <a:ext uri="{FF2B5EF4-FFF2-40B4-BE49-F238E27FC236}">
                  <a16:creationId xmlns:a16="http://schemas.microsoft.com/office/drawing/2014/main" id="{C5CBCE5A-83A1-4FAE-9005-5FCA0A08C619}"/>
                </a:ext>
              </a:extLst>
            </p:cNvPr>
            <p:cNvSpPr/>
            <p:nvPr/>
          </p:nvSpPr>
          <p:spPr>
            <a:xfrm>
              <a:off x="8487690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4" name="평행 사변형 163">
              <a:extLst>
                <a:ext uri="{FF2B5EF4-FFF2-40B4-BE49-F238E27FC236}">
                  <a16:creationId xmlns:a16="http://schemas.microsoft.com/office/drawing/2014/main" id="{991AEFB0-2211-4659-8CE3-82BEF1AA08D4}"/>
                </a:ext>
              </a:extLst>
            </p:cNvPr>
            <p:cNvSpPr/>
            <p:nvPr/>
          </p:nvSpPr>
          <p:spPr>
            <a:xfrm>
              <a:off x="8890818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5" name="평행 사변형 164">
              <a:extLst>
                <a:ext uri="{FF2B5EF4-FFF2-40B4-BE49-F238E27FC236}">
                  <a16:creationId xmlns:a16="http://schemas.microsoft.com/office/drawing/2014/main" id="{89FB1CF9-F3BC-4D97-9DD4-5E3F9CEFAA58}"/>
                </a:ext>
              </a:extLst>
            </p:cNvPr>
            <p:cNvSpPr/>
            <p:nvPr/>
          </p:nvSpPr>
          <p:spPr>
            <a:xfrm>
              <a:off x="9293945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6" name="평행 사변형 165">
              <a:extLst>
                <a:ext uri="{FF2B5EF4-FFF2-40B4-BE49-F238E27FC236}">
                  <a16:creationId xmlns:a16="http://schemas.microsoft.com/office/drawing/2014/main" id="{1E1B4EB0-B425-407A-A166-5B2DFF553446}"/>
                </a:ext>
              </a:extLst>
            </p:cNvPr>
            <p:cNvSpPr/>
            <p:nvPr/>
          </p:nvSpPr>
          <p:spPr>
            <a:xfrm>
              <a:off x="9697072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7" name="평행 사변형 166">
              <a:extLst>
                <a:ext uri="{FF2B5EF4-FFF2-40B4-BE49-F238E27FC236}">
                  <a16:creationId xmlns:a16="http://schemas.microsoft.com/office/drawing/2014/main" id="{8466ED32-6492-453A-AA0D-6D56CD1533C2}"/>
                </a:ext>
              </a:extLst>
            </p:cNvPr>
            <p:cNvSpPr/>
            <p:nvPr/>
          </p:nvSpPr>
          <p:spPr>
            <a:xfrm>
              <a:off x="10100200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8" name="평행 사변형 167">
              <a:extLst>
                <a:ext uri="{FF2B5EF4-FFF2-40B4-BE49-F238E27FC236}">
                  <a16:creationId xmlns:a16="http://schemas.microsoft.com/office/drawing/2014/main" id="{96F3FF47-91F9-474B-8A0E-991635A232B2}"/>
                </a:ext>
              </a:extLst>
            </p:cNvPr>
            <p:cNvSpPr/>
            <p:nvPr/>
          </p:nvSpPr>
          <p:spPr>
            <a:xfrm>
              <a:off x="10503327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9" name="평행 사변형 168">
              <a:extLst>
                <a:ext uri="{FF2B5EF4-FFF2-40B4-BE49-F238E27FC236}">
                  <a16:creationId xmlns:a16="http://schemas.microsoft.com/office/drawing/2014/main" id="{5D93AE75-44F0-422D-866D-7F019B988562}"/>
                </a:ext>
              </a:extLst>
            </p:cNvPr>
            <p:cNvSpPr/>
            <p:nvPr/>
          </p:nvSpPr>
          <p:spPr>
            <a:xfrm>
              <a:off x="10906455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0" name="평행 사변형 169">
              <a:extLst>
                <a:ext uri="{FF2B5EF4-FFF2-40B4-BE49-F238E27FC236}">
                  <a16:creationId xmlns:a16="http://schemas.microsoft.com/office/drawing/2014/main" id="{F6DE7FCB-0670-4815-A52B-0AA82C1EC0AB}"/>
                </a:ext>
              </a:extLst>
            </p:cNvPr>
            <p:cNvSpPr/>
            <p:nvPr/>
          </p:nvSpPr>
          <p:spPr>
            <a:xfrm>
              <a:off x="11309582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B53940CC-8BDA-4625-AC7E-11D3CA53FB4F}"/>
                </a:ext>
              </a:extLst>
            </p:cNvPr>
            <p:cNvSpPr/>
            <p:nvPr/>
          </p:nvSpPr>
          <p:spPr>
            <a:xfrm>
              <a:off x="11712709" y="4474"/>
              <a:ext cx="479290" cy="613518"/>
            </a:xfrm>
            <a:custGeom>
              <a:avLst/>
              <a:gdLst>
                <a:gd name="connsiteX0" fmla="*/ 424491 w 479290"/>
                <a:gd name="connsiteY0" fmla="*/ 0 h 613518"/>
                <a:gd name="connsiteX1" fmla="*/ 479290 w 479290"/>
                <a:gd name="connsiteY1" fmla="*/ 0 h 613518"/>
                <a:gd name="connsiteX2" fmla="*/ 479290 w 479290"/>
                <a:gd name="connsiteY2" fmla="*/ 164916 h 613518"/>
                <a:gd name="connsiteX3" fmla="*/ 168904 w 479290"/>
                <a:gd name="connsiteY3" fmla="*/ 613518 h 613518"/>
                <a:gd name="connsiteX4" fmla="*/ 0 w 479290"/>
                <a:gd name="connsiteY4" fmla="*/ 613518 h 613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290" h="613518">
                  <a:moveTo>
                    <a:pt x="424491" y="0"/>
                  </a:moveTo>
                  <a:lnTo>
                    <a:pt x="479290" y="0"/>
                  </a:lnTo>
                  <a:lnTo>
                    <a:pt x="479290" y="164916"/>
                  </a:lnTo>
                  <a:lnTo>
                    <a:pt x="168904" y="613518"/>
                  </a:lnTo>
                  <a:lnTo>
                    <a:pt x="0" y="613518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283D2635-0AD3-4B85-86A3-F9987EEBC648}"/>
                </a:ext>
              </a:extLst>
            </p:cNvPr>
            <p:cNvSpPr/>
            <p:nvPr/>
          </p:nvSpPr>
          <p:spPr>
            <a:xfrm>
              <a:off x="0" y="4475"/>
              <a:ext cx="254631" cy="368019"/>
            </a:xfrm>
            <a:custGeom>
              <a:avLst/>
              <a:gdLst>
                <a:gd name="connsiteX0" fmla="*/ 85727 w 254631"/>
                <a:gd name="connsiteY0" fmla="*/ 0 h 368019"/>
                <a:gd name="connsiteX1" fmla="*/ 254631 w 254631"/>
                <a:gd name="connsiteY1" fmla="*/ 0 h 368019"/>
                <a:gd name="connsiteX2" fmla="*/ 0 w 254631"/>
                <a:gd name="connsiteY2" fmla="*/ 368019 h 368019"/>
                <a:gd name="connsiteX3" fmla="*/ 0 w 254631"/>
                <a:gd name="connsiteY3" fmla="*/ 123901 h 368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31" h="368019">
                  <a:moveTo>
                    <a:pt x="85727" y="0"/>
                  </a:moveTo>
                  <a:lnTo>
                    <a:pt x="254631" y="0"/>
                  </a:lnTo>
                  <a:lnTo>
                    <a:pt x="0" y="368019"/>
                  </a:lnTo>
                  <a:lnTo>
                    <a:pt x="0" y="12390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0A72AD87-355F-47BF-9396-DAE1CF34963A}"/>
                </a:ext>
              </a:extLst>
            </p:cNvPr>
            <p:cNvSpPr/>
            <p:nvPr/>
          </p:nvSpPr>
          <p:spPr>
            <a:xfrm>
              <a:off x="12056500" y="427996"/>
              <a:ext cx="135500" cy="195838"/>
            </a:xfrm>
            <a:custGeom>
              <a:avLst/>
              <a:gdLst>
                <a:gd name="connsiteX0" fmla="*/ 135500 w 135500"/>
                <a:gd name="connsiteY0" fmla="*/ 0 h 195838"/>
                <a:gd name="connsiteX1" fmla="*/ 135500 w 135500"/>
                <a:gd name="connsiteY1" fmla="*/ 195838 h 195838"/>
                <a:gd name="connsiteX2" fmla="*/ 0 w 135500"/>
                <a:gd name="connsiteY2" fmla="*/ 195838 h 195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500" h="195838">
                  <a:moveTo>
                    <a:pt x="135500" y="0"/>
                  </a:moveTo>
                  <a:lnTo>
                    <a:pt x="135500" y="195838"/>
                  </a:lnTo>
                  <a:lnTo>
                    <a:pt x="0" y="195838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B25F779-D6FE-480D-967F-495E3E89B3B2}"/>
              </a:ext>
            </a:extLst>
          </p:cNvPr>
          <p:cNvSpPr/>
          <p:nvPr/>
        </p:nvSpPr>
        <p:spPr>
          <a:xfrm>
            <a:off x="0" y="6799525"/>
            <a:ext cx="12199401" cy="54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사각형: 둥근 모서리 94">
            <a:extLst>
              <a:ext uri="{FF2B5EF4-FFF2-40B4-BE49-F238E27FC236}">
                <a16:creationId xmlns:a16="http://schemas.microsoft.com/office/drawing/2014/main" id="{0D7ED3BD-4925-469D-A336-D40406943326}"/>
              </a:ext>
            </a:extLst>
          </p:cNvPr>
          <p:cNvSpPr/>
          <p:nvPr/>
        </p:nvSpPr>
        <p:spPr>
          <a:xfrm>
            <a:off x="386694" y="114145"/>
            <a:ext cx="3717194" cy="3298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  <a:effectLst>
            <a:outerShdw dist="63500" dir="2700000" algn="tl" rotWithShape="0">
              <a:schemeClr val="tx1">
                <a:lumMod val="85000"/>
                <a:lumOff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i="1" kern="0" dirty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</a:rPr>
              <a:t>PPT PRESENTATION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2E94BF-8F7C-41B7-B882-68D8B2D01739}"/>
              </a:ext>
            </a:extLst>
          </p:cNvPr>
          <p:cNvSpPr txBox="1"/>
          <p:nvPr/>
        </p:nvSpPr>
        <p:spPr>
          <a:xfrm>
            <a:off x="1688859" y="758234"/>
            <a:ext cx="8411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i="1" dirty="0">
                <a:solidFill>
                  <a:schemeClr val="bg1"/>
                </a:solidFill>
              </a:rPr>
              <a:t>분석 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D5FE46-0821-45B4-B631-0D285788103C}"/>
              </a:ext>
            </a:extLst>
          </p:cNvPr>
          <p:cNvSpPr txBox="1"/>
          <p:nvPr/>
        </p:nvSpPr>
        <p:spPr>
          <a:xfrm>
            <a:off x="92776" y="1586259"/>
            <a:ext cx="769441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000" i="1" dirty="0">
                <a:solidFill>
                  <a:schemeClr val="bg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분석 배경</a:t>
            </a:r>
            <a:endParaRPr lang="en-US" altLang="ko-KR" sz="2000" i="1" dirty="0">
              <a:solidFill>
                <a:schemeClr val="bg1">
                  <a:lumMod val="7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000" i="1" dirty="0">
              <a:solidFill>
                <a:schemeClr val="bg1">
                  <a:lumMod val="7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000" i="1" dirty="0">
                <a:solidFill>
                  <a:schemeClr val="bg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총 보이스피싱 건수 시각화</a:t>
            </a:r>
            <a:endParaRPr lang="en-US" altLang="ko-KR" sz="2000" i="1" dirty="0">
              <a:solidFill>
                <a:schemeClr val="bg1">
                  <a:lumMod val="7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000" i="1" dirty="0">
              <a:solidFill>
                <a:schemeClr val="bg1">
                  <a:lumMod val="7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000" i="1" dirty="0">
                <a:solidFill>
                  <a:schemeClr val="bg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지역별 시간에 따른 보이스피싱 시각화</a:t>
            </a:r>
            <a:endParaRPr lang="en-US" altLang="ko-KR" sz="2000" i="1" dirty="0">
              <a:solidFill>
                <a:schemeClr val="bg1">
                  <a:lumMod val="7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000" i="1" dirty="0">
              <a:solidFill>
                <a:schemeClr val="bg1">
                  <a:lumMod val="7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000" i="1" dirty="0">
                <a:solidFill>
                  <a:schemeClr val="bg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지역별 요일에 따른 보이스피싱 시각화</a:t>
            </a:r>
            <a:endParaRPr lang="en-US" altLang="ko-KR" sz="2000" i="1" dirty="0">
              <a:solidFill>
                <a:schemeClr val="bg1">
                  <a:lumMod val="7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000" i="1" dirty="0">
              <a:solidFill>
                <a:schemeClr val="bg1">
                  <a:lumMod val="7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000" i="1" dirty="0">
                <a:solidFill>
                  <a:schemeClr val="bg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총 인구 대비 지역별 노인 인구수와 보이스피싱 건수</a:t>
            </a:r>
            <a:endParaRPr lang="en-US" altLang="ko-KR" sz="2000" i="1" dirty="0">
              <a:solidFill>
                <a:schemeClr val="bg1">
                  <a:lumMod val="7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000" i="1" dirty="0">
              <a:solidFill>
                <a:schemeClr val="bg1">
                  <a:lumMod val="7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000" i="1" dirty="0">
                <a:solidFill>
                  <a:schemeClr val="bg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총 인구 대비 지역별 장애인 인구수와</a:t>
            </a:r>
            <a:r>
              <a:rPr lang="en-US" altLang="ko-KR" sz="2000" i="1" dirty="0">
                <a:solidFill>
                  <a:schemeClr val="bg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sz="2000" i="1" dirty="0">
                <a:solidFill>
                  <a:schemeClr val="bg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보이스피싱 건수</a:t>
            </a:r>
            <a:endParaRPr lang="en-US" altLang="ko-KR" sz="2000" i="1" dirty="0">
              <a:solidFill>
                <a:schemeClr val="bg1">
                  <a:lumMod val="7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000" i="1" dirty="0">
              <a:solidFill>
                <a:schemeClr val="bg1">
                  <a:lumMod val="7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000" i="1" dirty="0">
                <a:solidFill>
                  <a:schemeClr val="bg1">
                    <a:lumMod val="7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173518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049854E-835B-4E85-B147-5E9D253029C3}"/>
              </a:ext>
            </a:extLst>
          </p:cNvPr>
          <p:cNvGrpSpPr/>
          <p:nvPr/>
        </p:nvGrpSpPr>
        <p:grpSpPr>
          <a:xfrm>
            <a:off x="0" y="4474"/>
            <a:ext cx="12192000" cy="619360"/>
            <a:chOff x="0" y="4474"/>
            <a:chExt cx="12192000" cy="61936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C35C89C-BDC3-4493-A3BC-C3D604CA1CAF}"/>
                </a:ext>
              </a:extLst>
            </p:cNvPr>
            <p:cNvSpPr/>
            <p:nvPr/>
          </p:nvSpPr>
          <p:spPr>
            <a:xfrm>
              <a:off x="9329" y="4474"/>
              <a:ext cx="12178568" cy="61351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평행 사변형 92">
              <a:extLst>
                <a:ext uri="{FF2B5EF4-FFF2-40B4-BE49-F238E27FC236}">
                  <a16:creationId xmlns:a16="http://schemas.microsoft.com/office/drawing/2014/main" id="{26DEACD9-EC7B-4D64-A93E-A8175089148F}"/>
                </a:ext>
              </a:extLst>
            </p:cNvPr>
            <p:cNvSpPr/>
            <p:nvPr/>
          </p:nvSpPr>
          <p:spPr>
            <a:xfrm>
              <a:off x="22015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3" name="평행 사변형 142">
              <a:extLst>
                <a:ext uri="{FF2B5EF4-FFF2-40B4-BE49-F238E27FC236}">
                  <a16:creationId xmlns:a16="http://schemas.microsoft.com/office/drawing/2014/main" id="{2F2E6169-1C50-46CA-86CE-3A15C9607EDA}"/>
                </a:ext>
              </a:extLst>
            </p:cNvPr>
            <p:cNvSpPr/>
            <p:nvPr/>
          </p:nvSpPr>
          <p:spPr>
            <a:xfrm>
              <a:off x="425142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4" name="평행 사변형 143">
              <a:extLst>
                <a:ext uri="{FF2B5EF4-FFF2-40B4-BE49-F238E27FC236}">
                  <a16:creationId xmlns:a16="http://schemas.microsoft.com/office/drawing/2014/main" id="{0257D512-E4D7-4DD6-92B5-EBFECF7344F4}"/>
                </a:ext>
              </a:extLst>
            </p:cNvPr>
            <p:cNvSpPr/>
            <p:nvPr/>
          </p:nvSpPr>
          <p:spPr>
            <a:xfrm>
              <a:off x="828270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5" name="평행 사변형 144">
              <a:extLst>
                <a:ext uri="{FF2B5EF4-FFF2-40B4-BE49-F238E27FC236}">
                  <a16:creationId xmlns:a16="http://schemas.microsoft.com/office/drawing/2014/main" id="{3B4EC5AF-F4DF-43B3-A953-2CD566F5D401}"/>
                </a:ext>
              </a:extLst>
            </p:cNvPr>
            <p:cNvSpPr/>
            <p:nvPr/>
          </p:nvSpPr>
          <p:spPr>
            <a:xfrm>
              <a:off x="1231397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6" name="평행 사변형 145">
              <a:extLst>
                <a:ext uri="{FF2B5EF4-FFF2-40B4-BE49-F238E27FC236}">
                  <a16:creationId xmlns:a16="http://schemas.microsoft.com/office/drawing/2014/main" id="{BB9A9513-0797-4CD9-A4EF-A234E67A98BF}"/>
                </a:ext>
              </a:extLst>
            </p:cNvPr>
            <p:cNvSpPr/>
            <p:nvPr/>
          </p:nvSpPr>
          <p:spPr>
            <a:xfrm>
              <a:off x="1634525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7" name="평행 사변형 146">
              <a:extLst>
                <a:ext uri="{FF2B5EF4-FFF2-40B4-BE49-F238E27FC236}">
                  <a16:creationId xmlns:a16="http://schemas.microsoft.com/office/drawing/2014/main" id="{8355522C-44BF-4FC9-8F73-C4EE9F9038D9}"/>
                </a:ext>
              </a:extLst>
            </p:cNvPr>
            <p:cNvSpPr/>
            <p:nvPr/>
          </p:nvSpPr>
          <p:spPr>
            <a:xfrm>
              <a:off x="2037652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8" name="평행 사변형 147">
              <a:extLst>
                <a:ext uri="{FF2B5EF4-FFF2-40B4-BE49-F238E27FC236}">
                  <a16:creationId xmlns:a16="http://schemas.microsoft.com/office/drawing/2014/main" id="{C64D3A3D-E488-4B67-9CBE-C9CE8B7E0320}"/>
                </a:ext>
              </a:extLst>
            </p:cNvPr>
            <p:cNvSpPr/>
            <p:nvPr/>
          </p:nvSpPr>
          <p:spPr>
            <a:xfrm>
              <a:off x="2440779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9" name="평행 사변형 148">
              <a:extLst>
                <a:ext uri="{FF2B5EF4-FFF2-40B4-BE49-F238E27FC236}">
                  <a16:creationId xmlns:a16="http://schemas.microsoft.com/office/drawing/2014/main" id="{DDDCAA0A-66BB-46F8-8920-F63DB4F02F10}"/>
                </a:ext>
              </a:extLst>
            </p:cNvPr>
            <p:cNvSpPr/>
            <p:nvPr/>
          </p:nvSpPr>
          <p:spPr>
            <a:xfrm>
              <a:off x="2843907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0" name="평행 사변형 149">
              <a:extLst>
                <a:ext uri="{FF2B5EF4-FFF2-40B4-BE49-F238E27FC236}">
                  <a16:creationId xmlns:a16="http://schemas.microsoft.com/office/drawing/2014/main" id="{8F5F769C-CFA0-4ED2-A7EC-1D4D8F9056FF}"/>
                </a:ext>
              </a:extLst>
            </p:cNvPr>
            <p:cNvSpPr/>
            <p:nvPr/>
          </p:nvSpPr>
          <p:spPr>
            <a:xfrm>
              <a:off x="3247034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1" name="평행 사변형 150">
              <a:extLst>
                <a:ext uri="{FF2B5EF4-FFF2-40B4-BE49-F238E27FC236}">
                  <a16:creationId xmlns:a16="http://schemas.microsoft.com/office/drawing/2014/main" id="{D2E0C0D8-1096-4220-8927-FA023627BC5B}"/>
                </a:ext>
              </a:extLst>
            </p:cNvPr>
            <p:cNvSpPr/>
            <p:nvPr/>
          </p:nvSpPr>
          <p:spPr>
            <a:xfrm>
              <a:off x="3650162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2" name="평행 사변형 151">
              <a:extLst>
                <a:ext uri="{FF2B5EF4-FFF2-40B4-BE49-F238E27FC236}">
                  <a16:creationId xmlns:a16="http://schemas.microsoft.com/office/drawing/2014/main" id="{C751998C-9C80-420E-844E-05834F4811C4}"/>
                </a:ext>
              </a:extLst>
            </p:cNvPr>
            <p:cNvSpPr/>
            <p:nvPr/>
          </p:nvSpPr>
          <p:spPr>
            <a:xfrm>
              <a:off x="4053289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3" name="평행 사변형 152">
              <a:extLst>
                <a:ext uri="{FF2B5EF4-FFF2-40B4-BE49-F238E27FC236}">
                  <a16:creationId xmlns:a16="http://schemas.microsoft.com/office/drawing/2014/main" id="{632E107F-106B-492E-A572-9A9401BC7099}"/>
                </a:ext>
              </a:extLst>
            </p:cNvPr>
            <p:cNvSpPr/>
            <p:nvPr/>
          </p:nvSpPr>
          <p:spPr>
            <a:xfrm>
              <a:off x="4456416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4" name="평행 사변형 153">
              <a:extLst>
                <a:ext uri="{FF2B5EF4-FFF2-40B4-BE49-F238E27FC236}">
                  <a16:creationId xmlns:a16="http://schemas.microsoft.com/office/drawing/2014/main" id="{BA41C4FD-0388-4850-8228-B45EE6BF445F}"/>
                </a:ext>
              </a:extLst>
            </p:cNvPr>
            <p:cNvSpPr/>
            <p:nvPr/>
          </p:nvSpPr>
          <p:spPr>
            <a:xfrm>
              <a:off x="4859544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5" name="평행 사변형 154">
              <a:extLst>
                <a:ext uri="{FF2B5EF4-FFF2-40B4-BE49-F238E27FC236}">
                  <a16:creationId xmlns:a16="http://schemas.microsoft.com/office/drawing/2014/main" id="{A263E2E2-4FE5-47FB-8938-C513591188EA}"/>
                </a:ext>
              </a:extLst>
            </p:cNvPr>
            <p:cNvSpPr/>
            <p:nvPr/>
          </p:nvSpPr>
          <p:spPr>
            <a:xfrm>
              <a:off x="5262671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6" name="평행 사변형 155">
              <a:extLst>
                <a:ext uri="{FF2B5EF4-FFF2-40B4-BE49-F238E27FC236}">
                  <a16:creationId xmlns:a16="http://schemas.microsoft.com/office/drawing/2014/main" id="{B4DAE30F-6BC9-41EC-916F-85AF60DB806F}"/>
                </a:ext>
              </a:extLst>
            </p:cNvPr>
            <p:cNvSpPr/>
            <p:nvPr/>
          </p:nvSpPr>
          <p:spPr>
            <a:xfrm>
              <a:off x="5665799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7" name="평행 사변형 156">
              <a:extLst>
                <a:ext uri="{FF2B5EF4-FFF2-40B4-BE49-F238E27FC236}">
                  <a16:creationId xmlns:a16="http://schemas.microsoft.com/office/drawing/2014/main" id="{E486B4A2-1973-448B-BE6E-533F62511113}"/>
                </a:ext>
              </a:extLst>
            </p:cNvPr>
            <p:cNvSpPr/>
            <p:nvPr/>
          </p:nvSpPr>
          <p:spPr>
            <a:xfrm>
              <a:off x="6068926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8" name="평행 사변형 157">
              <a:extLst>
                <a:ext uri="{FF2B5EF4-FFF2-40B4-BE49-F238E27FC236}">
                  <a16:creationId xmlns:a16="http://schemas.microsoft.com/office/drawing/2014/main" id="{8131AD11-1DB6-4EA8-866C-1F7CBFAC7BFE}"/>
                </a:ext>
              </a:extLst>
            </p:cNvPr>
            <p:cNvSpPr/>
            <p:nvPr/>
          </p:nvSpPr>
          <p:spPr>
            <a:xfrm>
              <a:off x="6472053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평행 사변형 158">
              <a:extLst>
                <a:ext uri="{FF2B5EF4-FFF2-40B4-BE49-F238E27FC236}">
                  <a16:creationId xmlns:a16="http://schemas.microsoft.com/office/drawing/2014/main" id="{F60F6752-437E-448E-ACAA-45928ACFB737}"/>
                </a:ext>
              </a:extLst>
            </p:cNvPr>
            <p:cNvSpPr/>
            <p:nvPr/>
          </p:nvSpPr>
          <p:spPr>
            <a:xfrm>
              <a:off x="6875181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0" name="평행 사변형 159">
              <a:extLst>
                <a:ext uri="{FF2B5EF4-FFF2-40B4-BE49-F238E27FC236}">
                  <a16:creationId xmlns:a16="http://schemas.microsoft.com/office/drawing/2014/main" id="{DAC4F9D7-3EA8-4587-999A-50466869A667}"/>
                </a:ext>
              </a:extLst>
            </p:cNvPr>
            <p:cNvSpPr/>
            <p:nvPr/>
          </p:nvSpPr>
          <p:spPr>
            <a:xfrm>
              <a:off x="7278308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1" name="평행 사변형 160">
              <a:extLst>
                <a:ext uri="{FF2B5EF4-FFF2-40B4-BE49-F238E27FC236}">
                  <a16:creationId xmlns:a16="http://schemas.microsoft.com/office/drawing/2014/main" id="{549AEC14-315B-4EE2-A2A0-B5783A26A5B5}"/>
                </a:ext>
              </a:extLst>
            </p:cNvPr>
            <p:cNvSpPr/>
            <p:nvPr/>
          </p:nvSpPr>
          <p:spPr>
            <a:xfrm>
              <a:off x="7681436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2" name="평행 사변형 161">
              <a:extLst>
                <a:ext uri="{FF2B5EF4-FFF2-40B4-BE49-F238E27FC236}">
                  <a16:creationId xmlns:a16="http://schemas.microsoft.com/office/drawing/2014/main" id="{B0DB70DF-AD66-4208-9784-B2C2BC9A90A8}"/>
                </a:ext>
              </a:extLst>
            </p:cNvPr>
            <p:cNvSpPr/>
            <p:nvPr/>
          </p:nvSpPr>
          <p:spPr>
            <a:xfrm>
              <a:off x="8084563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3" name="평행 사변형 162">
              <a:extLst>
                <a:ext uri="{FF2B5EF4-FFF2-40B4-BE49-F238E27FC236}">
                  <a16:creationId xmlns:a16="http://schemas.microsoft.com/office/drawing/2014/main" id="{C5CBCE5A-83A1-4FAE-9005-5FCA0A08C619}"/>
                </a:ext>
              </a:extLst>
            </p:cNvPr>
            <p:cNvSpPr/>
            <p:nvPr/>
          </p:nvSpPr>
          <p:spPr>
            <a:xfrm>
              <a:off x="8487690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4" name="평행 사변형 163">
              <a:extLst>
                <a:ext uri="{FF2B5EF4-FFF2-40B4-BE49-F238E27FC236}">
                  <a16:creationId xmlns:a16="http://schemas.microsoft.com/office/drawing/2014/main" id="{991AEFB0-2211-4659-8CE3-82BEF1AA08D4}"/>
                </a:ext>
              </a:extLst>
            </p:cNvPr>
            <p:cNvSpPr/>
            <p:nvPr/>
          </p:nvSpPr>
          <p:spPr>
            <a:xfrm>
              <a:off x="8890818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5" name="평행 사변형 164">
              <a:extLst>
                <a:ext uri="{FF2B5EF4-FFF2-40B4-BE49-F238E27FC236}">
                  <a16:creationId xmlns:a16="http://schemas.microsoft.com/office/drawing/2014/main" id="{89FB1CF9-F3BC-4D97-9DD4-5E3F9CEFAA58}"/>
                </a:ext>
              </a:extLst>
            </p:cNvPr>
            <p:cNvSpPr/>
            <p:nvPr/>
          </p:nvSpPr>
          <p:spPr>
            <a:xfrm>
              <a:off x="9293945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6" name="평행 사변형 165">
              <a:extLst>
                <a:ext uri="{FF2B5EF4-FFF2-40B4-BE49-F238E27FC236}">
                  <a16:creationId xmlns:a16="http://schemas.microsoft.com/office/drawing/2014/main" id="{1E1B4EB0-B425-407A-A166-5B2DFF553446}"/>
                </a:ext>
              </a:extLst>
            </p:cNvPr>
            <p:cNvSpPr/>
            <p:nvPr/>
          </p:nvSpPr>
          <p:spPr>
            <a:xfrm>
              <a:off x="9697072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7" name="평행 사변형 166">
              <a:extLst>
                <a:ext uri="{FF2B5EF4-FFF2-40B4-BE49-F238E27FC236}">
                  <a16:creationId xmlns:a16="http://schemas.microsoft.com/office/drawing/2014/main" id="{8466ED32-6492-453A-AA0D-6D56CD1533C2}"/>
                </a:ext>
              </a:extLst>
            </p:cNvPr>
            <p:cNvSpPr/>
            <p:nvPr/>
          </p:nvSpPr>
          <p:spPr>
            <a:xfrm>
              <a:off x="10100200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8" name="평행 사변형 167">
              <a:extLst>
                <a:ext uri="{FF2B5EF4-FFF2-40B4-BE49-F238E27FC236}">
                  <a16:creationId xmlns:a16="http://schemas.microsoft.com/office/drawing/2014/main" id="{96F3FF47-91F9-474B-8A0E-991635A232B2}"/>
                </a:ext>
              </a:extLst>
            </p:cNvPr>
            <p:cNvSpPr/>
            <p:nvPr/>
          </p:nvSpPr>
          <p:spPr>
            <a:xfrm>
              <a:off x="10503327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9" name="평행 사변형 168">
              <a:extLst>
                <a:ext uri="{FF2B5EF4-FFF2-40B4-BE49-F238E27FC236}">
                  <a16:creationId xmlns:a16="http://schemas.microsoft.com/office/drawing/2014/main" id="{5D93AE75-44F0-422D-866D-7F019B988562}"/>
                </a:ext>
              </a:extLst>
            </p:cNvPr>
            <p:cNvSpPr/>
            <p:nvPr/>
          </p:nvSpPr>
          <p:spPr>
            <a:xfrm>
              <a:off x="10906455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0" name="평행 사변형 169">
              <a:extLst>
                <a:ext uri="{FF2B5EF4-FFF2-40B4-BE49-F238E27FC236}">
                  <a16:creationId xmlns:a16="http://schemas.microsoft.com/office/drawing/2014/main" id="{F6DE7FCB-0670-4815-A52B-0AA82C1EC0AB}"/>
                </a:ext>
              </a:extLst>
            </p:cNvPr>
            <p:cNvSpPr/>
            <p:nvPr/>
          </p:nvSpPr>
          <p:spPr>
            <a:xfrm>
              <a:off x="11309582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B53940CC-8BDA-4625-AC7E-11D3CA53FB4F}"/>
                </a:ext>
              </a:extLst>
            </p:cNvPr>
            <p:cNvSpPr/>
            <p:nvPr/>
          </p:nvSpPr>
          <p:spPr>
            <a:xfrm>
              <a:off x="11712709" y="4474"/>
              <a:ext cx="479290" cy="613518"/>
            </a:xfrm>
            <a:custGeom>
              <a:avLst/>
              <a:gdLst>
                <a:gd name="connsiteX0" fmla="*/ 424491 w 479290"/>
                <a:gd name="connsiteY0" fmla="*/ 0 h 613518"/>
                <a:gd name="connsiteX1" fmla="*/ 479290 w 479290"/>
                <a:gd name="connsiteY1" fmla="*/ 0 h 613518"/>
                <a:gd name="connsiteX2" fmla="*/ 479290 w 479290"/>
                <a:gd name="connsiteY2" fmla="*/ 164916 h 613518"/>
                <a:gd name="connsiteX3" fmla="*/ 168904 w 479290"/>
                <a:gd name="connsiteY3" fmla="*/ 613518 h 613518"/>
                <a:gd name="connsiteX4" fmla="*/ 0 w 479290"/>
                <a:gd name="connsiteY4" fmla="*/ 613518 h 613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290" h="613518">
                  <a:moveTo>
                    <a:pt x="424491" y="0"/>
                  </a:moveTo>
                  <a:lnTo>
                    <a:pt x="479290" y="0"/>
                  </a:lnTo>
                  <a:lnTo>
                    <a:pt x="479290" y="164916"/>
                  </a:lnTo>
                  <a:lnTo>
                    <a:pt x="168904" y="613518"/>
                  </a:lnTo>
                  <a:lnTo>
                    <a:pt x="0" y="613518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283D2635-0AD3-4B85-86A3-F9987EEBC648}"/>
                </a:ext>
              </a:extLst>
            </p:cNvPr>
            <p:cNvSpPr/>
            <p:nvPr/>
          </p:nvSpPr>
          <p:spPr>
            <a:xfrm>
              <a:off x="0" y="4475"/>
              <a:ext cx="254631" cy="368019"/>
            </a:xfrm>
            <a:custGeom>
              <a:avLst/>
              <a:gdLst>
                <a:gd name="connsiteX0" fmla="*/ 85727 w 254631"/>
                <a:gd name="connsiteY0" fmla="*/ 0 h 368019"/>
                <a:gd name="connsiteX1" fmla="*/ 254631 w 254631"/>
                <a:gd name="connsiteY1" fmla="*/ 0 h 368019"/>
                <a:gd name="connsiteX2" fmla="*/ 0 w 254631"/>
                <a:gd name="connsiteY2" fmla="*/ 368019 h 368019"/>
                <a:gd name="connsiteX3" fmla="*/ 0 w 254631"/>
                <a:gd name="connsiteY3" fmla="*/ 123901 h 368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31" h="368019">
                  <a:moveTo>
                    <a:pt x="85727" y="0"/>
                  </a:moveTo>
                  <a:lnTo>
                    <a:pt x="254631" y="0"/>
                  </a:lnTo>
                  <a:lnTo>
                    <a:pt x="0" y="368019"/>
                  </a:lnTo>
                  <a:lnTo>
                    <a:pt x="0" y="12390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0A72AD87-355F-47BF-9396-DAE1CF34963A}"/>
                </a:ext>
              </a:extLst>
            </p:cNvPr>
            <p:cNvSpPr/>
            <p:nvPr/>
          </p:nvSpPr>
          <p:spPr>
            <a:xfrm>
              <a:off x="12056500" y="427996"/>
              <a:ext cx="135500" cy="195838"/>
            </a:xfrm>
            <a:custGeom>
              <a:avLst/>
              <a:gdLst>
                <a:gd name="connsiteX0" fmla="*/ 135500 w 135500"/>
                <a:gd name="connsiteY0" fmla="*/ 0 h 195838"/>
                <a:gd name="connsiteX1" fmla="*/ 135500 w 135500"/>
                <a:gd name="connsiteY1" fmla="*/ 195838 h 195838"/>
                <a:gd name="connsiteX2" fmla="*/ 0 w 135500"/>
                <a:gd name="connsiteY2" fmla="*/ 195838 h 195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500" h="195838">
                  <a:moveTo>
                    <a:pt x="135500" y="0"/>
                  </a:moveTo>
                  <a:lnTo>
                    <a:pt x="135500" y="195838"/>
                  </a:lnTo>
                  <a:lnTo>
                    <a:pt x="0" y="195838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B25F779-D6FE-480D-967F-495E3E89B3B2}"/>
              </a:ext>
            </a:extLst>
          </p:cNvPr>
          <p:cNvSpPr/>
          <p:nvPr/>
        </p:nvSpPr>
        <p:spPr>
          <a:xfrm>
            <a:off x="0" y="6799525"/>
            <a:ext cx="12199401" cy="54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사각형: 둥근 모서리 94">
            <a:extLst>
              <a:ext uri="{FF2B5EF4-FFF2-40B4-BE49-F238E27FC236}">
                <a16:creationId xmlns:a16="http://schemas.microsoft.com/office/drawing/2014/main" id="{0D7ED3BD-4925-469D-A336-D40406943326}"/>
              </a:ext>
            </a:extLst>
          </p:cNvPr>
          <p:cNvSpPr/>
          <p:nvPr/>
        </p:nvSpPr>
        <p:spPr>
          <a:xfrm>
            <a:off x="386694" y="114145"/>
            <a:ext cx="3717194" cy="3298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  <a:effectLst>
            <a:outerShdw dist="63500" dir="2700000" algn="tl" rotWithShape="0">
              <a:schemeClr val="tx1">
                <a:lumMod val="85000"/>
                <a:lumOff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i="1" kern="0" dirty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</a:rPr>
              <a:t>PPT PRESENTATION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2E94BF-8F7C-41B7-B882-68D8B2D01739}"/>
              </a:ext>
            </a:extLst>
          </p:cNvPr>
          <p:cNvSpPr txBox="1"/>
          <p:nvPr/>
        </p:nvSpPr>
        <p:spPr>
          <a:xfrm>
            <a:off x="1634525" y="727663"/>
            <a:ext cx="8411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i="1" dirty="0">
                <a:solidFill>
                  <a:schemeClr val="bg1"/>
                </a:solidFill>
              </a:rPr>
              <a:t>분석 배경</a:t>
            </a:r>
            <a:r>
              <a:rPr lang="en-US" altLang="ko-KR" sz="3200" b="1" i="1" dirty="0">
                <a:solidFill>
                  <a:schemeClr val="bg1"/>
                </a:solidFill>
              </a:rPr>
              <a:t>-</a:t>
            </a:r>
            <a:r>
              <a:rPr lang="ko-KR" altLang="en-US" sz="3200" b="1" i="1" dirty="0">
                <a:solidFill>
                  <a:schemeClr val="bg1"/>
                </a:solidFill>
              </a:rPr>
              <a:t>현황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5022FA-76CD-4AF6-9D3C-0260BD2DD5EB}"/>
              </a:ext>
            </a:extLst>
          </p:cNvPr>
          <p:cNvSpPr/>
          <p:nvPr/>
        </p:nvSpPr>
        <p:spPr>
          <a:xfrm>
            <a:off x="-250059" y="1507007"/>
            <a:ext cx="54805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</a:rPr>
              <a:t>노인 노린 ‘우체국</a:t>
            </a:r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</a:rPr>
              <a:t>·</a:t>
            </a:r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</a:rPr>
              <a:t>경찰’ 사칭 보이스피싱</a:t>
            </a:r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</a:rPr>
              <a:t>…</a:t>
            </a:r>
          </a:p>
          <a:p>
            <a:pPr algn="ctr"/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</a:rPr>
              <a:t>‘</a:t>
            </a:r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</a:rPr>
              <a:t>교통 범칙금 </a:t>
            </a:r>
            <a:r>
              <a:rPr lang="ko-KR" altLang="en-US" sz="2000" b="1" dirty="0" err="1">
                <a:solidFill>
                  <a:schemeClr val="bg1">
                    <a:lumMod val="75000"/>
                  </a:schemeClr>
                </a:solidFill>
              </a:rPr>
              <a:t>문자’도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FBA6CBA-2A65-4114-83BE-346842CFA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49" y="2466968"/>
            <a:ext cx="3614420" cy="197933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5D015C0-A5ED-40C1-9AE5-4B2003711EE4}"/>
              </a:ext>
            </a:extLst>
          </p:cNvPr>
          <p:cNvSpPr/>
          <p:nvPr/>
        </p:nvSpPr>
        <p:spPr>
          <a:xfrm>
            <a:off x="13851" y="4654183"/>
            <a:ext cx="5896043" cy="1235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Noto Sans KR"/>
              </a:rPr>
              <a:t>■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Noto Sans KR"/>
              </a:rPr>
              <a:t>'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Noto Sans KR"/>
              </a:rPr>
              <a:t>천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Noto Sans KR"/>
              </a:rPr>
              <a:t>6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Noto Sans KR"/>
              </a:rPr>
              <a:t>백만 원 인출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Noto Sans KR"/>
              </a:rPr>
              <a:t>'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Noto Sans KR"/>
              </a:rPr>
              <a:t>할아버지에 보이스피싱 직감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Noto Sans KR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얼버무리는 할아버지의 문의 전화에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'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보이스피싱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’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을 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직감한 은행 직원은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 "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보이스피싱이니 돈을 전하지 않았으면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얼른 은행으로 오고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다른 전화는 절대 받지 말라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"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고 말했습니다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CE34B4-16F0-4B42-8FC1-AAA0295E417A}"/>
              </a:ext>
            </a:extLst>
          </p:cNvPr>
          <p:cNvSpPr/>
          <p:nvPr/>
        </p:nvSpPr>
        <p:spPr>
          <a:xfrm>
            <a:off x="6615522" y="1527675"/>
            <a:ext cx="45505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  <a:latin typeface="Noto Sans KR"/>
              </a:rPr>
              <a:t>휠체어 탄 장애인 상대 보이스피싱</a:t>
            </a:r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  <a:latin typeface="Noto Sans KR"/>
              </a:rPr>
              <a:t>…</a:t>
            </a:r>
          </a:p>
          <a:p>
            <a:pPr algn="ctr" fontAlgn="base"/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  <a:latin typeface="Noto Sans KR"/>
              </a:rPr>
              <a:t>시민 기지로 현금수거책 검거</a:t>
            </a:r>
            <a:endParaRPr lang="ko-KR" altLang="en-US" sz="2000" b="1" i="0" dirty="0">
              <a:solidFill>
                <a:schemeClr val="bg1">
                  <a:lumMod val="75000"/>
                </a:schemeClr>
              </a:solidFill>
              <a:effectLst/>
              <a:latin typeface="Noto Sans KR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9D15C77-C065-4AF0-B876-E9C0347D6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665" y="2437358"/>
            <a:ext cx="3677523" cy="200894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D11F05-12C4-4600-AB2F-2297E20DBDD7}"/>
              </a:ext>
            </a:extLst>
          </p:cNvPr>
          <p:cNvSpPr/>
          <p:nvPr/>
        </p:nvSpPr>
        <p:spPr>
          <a:xfrm>
            <a:off x="6382450" y="4654183"/>
            <a:ext cx="5674049" cy="1026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Noto Sans KR"/>
              </a:rPr>
              <a:t>■ 경기남부경찰청은 경기 광주시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Noto Sans KR"/>
              </a:rPr>
              <a:t>곤지암터널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Noto Sans KR"/>
              </a:rPr>
              <a:t> 앞에서 전동 휠체어에 현금을 싣고 가는 것을 수상하게 여긴 시민의 신고로 보이스피싱 현금수거책을 체포해 검찰에 송치했다고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Noto Sans KR"/>
              </a:rPr>
              <a:t>13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Noto Sans KR"/>
              </a:rPr>
              <a:t>일 밝혔다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Noto Sans KR"/>
              </a:rPr>
              <a:t>.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606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7129BCB-7F42-4344-8380-247844100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61983">
            <a:off x="2094677" y="551712"/>
            <a:ext cx="7910670" cy="427045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049854E-835B-4E85-B147-5E9D253029C3}"/>
              </a:ext>
            </a:extLst>
          </p:cNvPr>
          <p:cNvGrpSpPr/>
          <p:nvPr/>
        </p:nvGrpSpPr>
        <p:grpSpPr>
          <a:xfrm>
            <a:off x="0" y="4474"/>
            <a:ext cx="12192000" cy="619360"/>
            <a:chOff x="0" y="4474"/>
            <a:chExt cx="12192000" cy="61936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C35C89C-BDC3-4493-A3BC-C3D604CA1CAF}"/>
                </a:ext>
              </a:extLst>
            </p:cNvPr>
            <p:cNvSpPr/>
            <p:nvPr/>
          </p:nvSpPr>
          <p:spPr>
            <a:xfrm>
              <a:off x="9329" y="4474"/>
              <a:ext cx="12178568" cy="61351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평행 사변형 92">
              <a:extLst>
                <a:ext uri="{FF2B5EF4-FFF2-40B4-BE49-F238E27FC236}">
                  <a16:creationId xmlns:a16="http://schemas.microsoft.com/office/drawing/2014/main" id="{26DEACD9-EC7B-4D64-A93E-A8175089148F}"/>
                </a:ext>
              </a:extLst>
            </p:cNvPr>
            <p:cNvSpPr/>
            <p:nvPr/>
          </p:nvSpPr>
          <p:spPr>
            <a:xfrm>
              <a:off x="22015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3" name="평행 사변형 142">
              <a:extLst>
                <a:ext uri="{FF2B5EF4-FFF2-40B4-BE49-F238E27FC236}">
                  <a16:creationId xmlns:a16="http://schemas.microsoft.com/office/drawing/2014/main" id="{2F2E6169-1C50-46CA-86CE-3A15C9607EDA}"/>
                </a:ext>
              </a:extLst>
            </p:cNvPr>
            <p:cNvSpPr/>
            <p:nvPr/>
          </p:nvSpPr>
          <p:spPr>
            <a:xfrm>
              <a:off x="425142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4" name="평행 사변형 143">
              <a:extLst>
                <a:ext uri="{FF2B5EF4-FFF2-40B4-BE49-F238E27FC236}">
                  <a16:creationId xmlns:a16="http://schemas.microsoft.com/office/drawing/2014/main" id="{0257D512-E4D7-4DD6-92B5-EBFECF7344F4}"/>
                </a:ext>
              </a:extLst>
            </p:cNvPr>
            <p:cNvSpPr/>
            <p:nvPr/>
          </p:nvSpPr>
          <p:spPr>
            <a:xfrm>
              <a:off x="828270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5" name="평행 사변형 144">
              <a:extLst>
                <a:ext uri="{FF2B5EF4-FFF2-40B4-BE49-F238E27FC236}">
                  <a16:creationId xmlns:a16="http://schemas.microsoft.com/office/drawing/2014/main" id="{3B4EC5AF-F4DF-43B3-A953-2CD566F5D401}"/>
                </a:ext>
              </a:extLst>
            </p:cNvPr>
            <p:cNvSpPr/>
            <p:nvPr/>
          </p:nvSpPr>
          <p:spPr>
            <a:xfrm>
              <a:off x="1231397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6" name="평행 사변형 145">
              <a:extLst>
                <a:ext uri="{FF2B5EF4-FFF2-40B4-BE49-F238E27FC236}">
                  <a16:creationId xmlns:a16="http://schemas.microsoft.com/office/drawing/2014/main" id="{BB9A9513-0797-4CD9-A4EF-A234E67A98BF}"/>
                </a:ext>
              </a:extLst>
            </p:cNvPr>
            <p:cNvSpPr/>
            <p:nvPr/>
          </p:nvSpPr>
          <p:spPr>
            <a:xfrm>
              <a:off x="1634525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7" name="평행 사변형 146">
              <a:extLst>
                <a:ext uri="{FF2B5EF4-FFF2-40B4-BE49-F238E27FC236}">
                  <a16:creationId xmlns:a16="http://schemas.microsoft.com/office/drawing/2014/main" id="{8355522C-44BF-4FC9-8F73-C4EE9F9038D9}"/>
                </a:ext>
              </a:extLst>
            </p:cNvPr>
            <p:cNvSpPr/>
            <p:nvPr/>
          </p:nvSpPr>
          <p:spPr>
            <a:xfrm>
              <a:off x="2037652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8" name="평행 사변형 147">
              <a:extLst>
                <a:ext uri="{FF2B5EF4-FFF2-40B4-BE49-F238E27FC236}">
                  <a16:creationId xmlns:a16="http://schemas.microsoft.com/office/drawing/2014/main" id="{C64D3A3D-E488-4B67-9CBE-C9CE8B7E0320}"/>
                </a:ext>
              </a:extLst>
            </p:cNvPr>
            <p:cNvSpPr/>
            <p:nvPr/>
          </p:nvSpPr>
          <p:spPr>
            <a:xfrm>
              <a:off x="2440779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9" name="평행 사변형 148">
              <a:extLst>
                <a:ext uri="{FF2B5EF4-FFF2-40B4-BE49-F238E27FC236}">
                  <a16:creationId xmlns:a16="http://schemas.microsoft.com/office/drawing/2014/main" id="{DDDCAA0A-66BB-46F8-8920-F63DB4F02F10}"/>
                </a:ext>
              </a:extLst>
            </p:cNvPr>
            <p:cNvSpPr/>
            <p:nvPr/>
          </p:nvSpPr>
          <p:spPr>
            <a:xfrm>
              <a:off x="2843907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0" name="평행 사변형 149">
              <a:extLst>
                <a:ext uri="{FF2B5EF4-FFF2-40B4-BE49-F238E27FC236}">
                  <a16:creationId xmlns:a16="http://schemas.microsoft.com/office/drawing/2014/main" id="{8F5F769C-CFA0-4ED2-A7EC-1D4D8F9056FF}"/>
                </a:ext>
              </a:extLst>
            </p:cNvPr>
            <p:cNvSpPr/>
            <p:nvPr/>
          </p:nvSpPr>
          <p:spPr>
            <a:xfrm>
              <a:off x="3247034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1" name="평행 사변형 150">
              <a:extLst>
                <a:ext uri="{FF2B5EF4-FFF2-40B4-BE49-F238E27FC236}">
                  <a16:creationId xmlns:a16="http://schemas.microsoft.com/office/drawing/2014/main" id="{D2E0C0D8-1096-4220-8927-FA023627BC5B}"/>
                </a:ext>
              </a:extLst>
            </p:cNvPr>
            <p:cNvSpPr/>
            <p:nvPr/>
          </p:nvSpPr>
          <p:spPr>
            <a:xfrm>
              <a:off x="3650162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2" name="평행 사변형 151">
              <a:extLst>
                <a:ext uri="{FF2B5EF4-FFF2-40B4-BE49-F238E27FC236}">
                  <a16:creationId xmlns:a16="http://schemas.microsoft.com/office/drawing/2014/main" id="{C751998C-9C80-420E-844E-05834F4811C4}"/>
                </a:ext>
              </a:extLst>
            </p:cNvPr>
            <p:cNvSpPr/>
            <p:nvPr/>
          </p:nvSpPr>
          <p:spPr>
            <a:xfrm>
              <a:off x="4053289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3" name="평행 사변형 152">
              <a:extLst>
                <a:ext uri="{FF2B5EF4-FFF2-40B4-BE49-F238E27FC236}">
                  <a16:creationId xmlns:a16="http://schemas.microsoft.com/office/drawing/2014/main" id="{632E107F-106B-492E-A572-9A9401BC7099}"/>
                </a:ext>
              </a:extLst>
            </p:cNvPr>
            <p:cNvSpPr/>
            <p:nvPr/>
          </p:nvSpPr>
          <p:spPr>
            <a:xfrm>
              <a:off x="4456416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4" name="평행 사변형 153">
              <a:extLst>
                <a:ext uri="{FF2B5EF4-FFF2-40B4-BE49-F238E27FC236}">
                  <a16:creationId xmlns:a16="http://schemas.microsoft.com/office/drawing/2014/main" id="{BA41C4FD-0388-4850-8228-B45EE6BF445F}"/>
                </a:ext>
              </a:extLst>
            </p:cNvPr>
            <p:cNvSpPr/>
            <p:nvPr/>
          </p:nvSpPr>
          <p:spPr>
            <a:xfrm>
              <a:off x="4859544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5" name="평행 사변형 154">
              <a:extLst>
                <a:ext uri="{FF2B5EF4-FFF2-40B4-BE49-F238E27FC236}">
                  <a16:creationId xmlns:a16="http://schemas.microsoft.com/office/drawing/2014/main" id="{A263E2E2-4FE5-47FB-8938-C513591188EA}"/>
                </a:ext>
              </a:extLst>
            </p:cNvPr>
            <p:cNvSpPr/>
            <p:nvPr/>
          </p:nvSpPr>
          <p:spPr>
            <a:xfrm>
              <a:off x="5262671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6" name="평행 사변형 155">
              <a:extLst>
                <a:ext uri="{FF2B5EF4-FFF2-40B4-BE49-F238E27FC236}">
                  <a16:creationId xmlns:a16="http://schemas.microsoft.com/office/drawing/2014/main" id="{B4DAE30F-6BC9-41EC-916F-85AF60DB806F}"/>
                </a:ext>
              </a:extLst>
            </p:cNvPr>
            <p:cNvSpPr/>
            <p:nvPr/>
          </p:nvSpPr>
          <p:spPr>
            <a:xfrm>
              <a:off x="5665799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7" name="평행 사변형 156">
              <a:extLst>
                <a:ext uri="{FF2B5EF4-FFF2-40B4-BE49-F238E27FC236}">
                  <a16:creationId xmlns:a16="http://schemas.microsoft.com/office/drawing/2014/main" id="{E486B4A2-1973-448B-BE6E-533F62511113}"/>
                </a:ext>
              </a:extLst>
            </p:cNvPr>
            <p:cNvSpPr/>
            <p:nvPr/>
          </p:nvSpPr>
          <p:spPr>
            <a:xfrm>
              <a:off x="6068926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8" name="평행 사변형 157">
              <a:extLst>
                <a:ext uri="{FF2B5EF4-FFF2-40B4-BE49-F238E27FC236}">
                  <a16:creationId xmlns:a16="http://schemas.microsoft.com/office/drawing/2014/main" id="{8131AD11-1DB6-4EA8-866C-1F7CBFAC7BFE}"/>
                </a:ext>
              </a:extLst>
            </p:cNvPr>
            <p:cNvSpPr/>
            <p:nvPr/>
          </p:nvSpPr>
          <p:spPr>
            <a:xfrm>
              <a:off x="6472053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평행 사변형 158">
              <a:extLst>
                <a:ext uri="{FF2B5EF4-FFF2-40B4-BE49-F238E27FC236}">
                  <a16:creationId xmlns:a16="http://schemas.microsoft.com/office/drawing/2014/main" id="{F60F6752-437E-448E-ACAA-45928ACFB737}"/>
                </a:ext>
              </a:extLst>
            </p:cNvPr>
            <p:cNvSpPr/>
            <p:nvPr/>
          </p:nvSpPr>
          <p:spPr>
            <a:xfrm>
              <a:off x="6875181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0" name="평행 사변형 159">
              <a:extLst>
                <a:ext uri="{FF2B5EF4-FFF2-40B4-BE49-F238E27FC236}">
                  <a16:creationId xmlns:a16="http://schemas.microsoft.com/office/drawing/2014/main" id="{DAC4F9D7-3EA8-4587-999A-50466869A667}"/>
                </a:ext>
              </a:extLst>
            </p:cNvPr>
            <p:cNvSpPr/>
            <p:nvPr/>
          </p:nvSpPr>
          <p:spPr>
            <a:xfrm>
              <a:off x="7278308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1" name="평행 사변형 160">
              <a:extLst>
                <a:ext uri="{FF2B5EF4-FFF2-40B4-BE49-F238E27FC236}">
                  <a16:creationId xmlns:a16="http://schemas.microsoft.com/office/drawing/2014/main" id="{549AEC14-315B-4EE2-A2A0-B5783A26A5B5}"/>
                </a:ext>
              </a:extLst>
            </p:cNvPr>
            <p:cNvSpPr/>
            <p:nvPr/>
          </p:nvSpPr>
          <p:spPr>
            <a:xfrm>
              <a:off x="7681436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2" name="평행 사변형 161">
              <a:extLst>
                <a:ext uri="{FF2B5EF4-FFF2-40B4-BE49-F238E27FC236}">
                  <a16:creationId xmlns:a16="http://schemas.microsoft.com/office/drawing/2014/main" id="{B0DB70DF-AD66-4208-9784-B2C2BC9A90A8}"/>
                </a:ext>
              </a:extLst>
            </p:cNvPr>
            <p:cNvSpPr/>
            <p:nvPr/>
          </p:nvSpPr>
          <p:spPr>
            <a:xfrm>
              <a:off x="8084563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3" name="평행 사변형 162">
              <a:extLst>
                <a:ext uri="{FF2B5EF4-FFF2-40B4-BE49-F238E27FC236}">
                  <a16:creationId xmlns:a16="http://schemas.microsoft.com/office/drawing/2014/main" id="{C5CBCE5A-83A1-4FAE-9005-5FCA0A08C619}"/>
                </a:ext>
              </a:extLst>
            </p:cNvPr>
            <p:cNvSpPr/>
            <p:nvPr/>
          </p:nvSpPr>
          <p:spPr>
            <a:xfrm>
              <a:off x="8487690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4" name="평행 사변형 163">
              <a:extLst>
                <a:ext uri="{FF2B5EF4-FFF2-40B4-BE49-F238E27FC236}">
                  <a16:creationId xmlns:a16="http://schemas.microsoft.com/office/drawing/2014/main" id="{991AEFB0-2211-4659-8CE3-82BEF1AA08D4}"/>
                </a:ext>
              </a:extLst>
            </p:cNvPr>
            <p:cNvSpPr/>
            <p:nvPr/>
          </p:nvSpPr>
          <p:spPr>
            <a:xfrm>
              <a:off x="8890818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5" name="평행 사변형 164">
              <a:extLst>
                <a:ext uri="{FF2B5EF4-FFF2-40B4-BE49-F238E27FC236}">
                  <a16:creationId xmlns:a16="http://schemas.microsoft.com/office/drawing/2014/main" id="{89FB1CF9-F3BC-4D97-9DD4-5E3F9CEFAA58}"/>
                </a:ext>
              </a:extLst>
            </p:cNvPr>
            <p:cNvSpPr/>
            <p:nvPr/>
          </p:nvSpPr>
          <p:spPr>
            <a:xfrm>
              <a:off x="9293945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6" name="평행 사변형 165">
              <a:extLst>
                <a:ext uri="{FF2B5EF4-FFF2-40B4-BE49-F238E27FC236}">
                  <a16:creationId xmlns:a16="http://schemas.microsoft.com/office/drawing/2014/main" id="{1E1B4EB0-B425-407A-A166-5B2DFF553446}"/>
                </a:ext>
              </a:extLst>
            </p:cNvPr>
            <p:cNvSpPr/>
            <p:nvPr/>
          </p:nvSpPr>
          <p:spPr>
            <a:xfrm>
              <a:off x="9697072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7" name="평행 사변형 166">
              <a:extLst>
                <a:ext uri="{FF2B5EF4-FFF2-40B4-BE49-F238E27FC236}">
                  <a16:creationId xmlns:a16="http://schemas.microsoft.com/office/drawing/2014/main" id="{8466ED32-6492-453A-AA0D-6D56CD1533C2}"/>
                </a:ext>
              </a:extLst>
            </p:cNvPr>
            <p:cNvSpPr/>
            <p:nvPr/>
          </p:nvSpPr>
          <p:spPr>
            <a:xfrm>
              <a:off x="10100200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8" name="평행 사변형 167">
              <a:extLst>
                <a:ext uri="{FF2B5EF4-FFF2-40B4-BE49-F238E27FC236}">
                  <a16:creationId xmlns:a16="http://schemas.microsoft.com/office/drawing/2014/main" id="{96F3FF47-91F9-474B-8A0E-991635A232B2}"/>
                </a:ext>
              </a:extLst>
            </p:cNvPr>
            <p:cNvSpPr/>
            <p:nvPr/>
          </p:nvSpPr>
          <p:spPr>
            <a:xfrm>
              <a:off x="10503327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9" name="평행 사변형 168">
              <a:extLst>
                <a:ext uri="{FF2B5EF4-FFF2-40B4-BE49-F238E27FC236}">
                  <a16:creationId xmlns:a16="http://schemas.microsoft.com/office/drawing/2014/main" id="{5D93AE75-44F0-422D-866D-7F019B988562}"/>
                </a:ext>
              </a:extLst>
            </p:cNvPr>
            <p:cNvSpPr/>
            <p:nvPr/>
          </p:nvSpPr>
          <p:spPr>
            <a:xfrm>
              <a:off x="10906455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0" name="평행 사변형 169">
              <a:extLst>
                <a:ext uri="{FF2B5EF4-FFF2-40B4-BE49-F238E27FC236}">
                  <a16:creationId xmlns:a16="http://schemas.microsoft.com/office/drawing/2014/main" id="{F6DE7FCB-0670-4815-A52B-0AA82C1EC0AB}"/>
                </a:ext>
              </a:extLst>
            </p:cNvPr>
            <p:cNvSpPr/>
            <p:nvPr/>
          </p:nvSpPr>
          <p:spPr>
            <a:xfrm>
              <a:off x="11309582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B53940CC-8BDA-4625-AC7E-11D3CA53FB4F}"/>
                </a:ext>
              </a:extLst>
            </p:cNvPr>
            <p:cNvSpPr/>
            <p:nvPr/>
          </p:nvSpPr>
          <p:spPr>
            <a:xfrm>
              <a:off x="11712709" y="4474"/>
              <a:ext cx="479290" cy="613518"/>
            </a:xfrm>
            <a:custGeom>
              <a:avLst/>
              <a:gdLst>
                <a:gd name="connsiteX0" fmla="*/ 424491 w 479290"/>
                <a:gd name="connsiteY0" fmla="*/ 0 h 613518"/>
                <a:gd name="connsiteX1" fmla="*/ 479290 w 479290"/>
                <a:gd name="connsiteY1" fmla="*/ 0 h 613518"/>
                <a:gd name="connsiteX2" fmla="*/ 479290 w 479290"/>
                <a:gd name="connsiteY2" fmla="*/ 164916 h 613518"/>
                <a:gd name="connsiteX3" fmla="*/ 168904 w 479290"/>
                <a:gd name="connsiteY3" fmla="*/ 613518 h 613518"/>
                <a:gd name="connsiteX4" fmla="*/ 0 w 479290"/>
                <a:gd name="connsiteY4" fmla="*/ 613518 h 613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290" h="613518">
                  <a:moveTo>
                    <a:pt x="424491" y="0"/>
                  </a:moveTo>
                  <a:lnTo>
                    <a:pt x="479290" y="0"/>
                  </a:lnTo>
                  <a:lnTo>
                    <a:pt x="479290" y="164916"/>
                  </a:lnTo>
                  <a:lnTo>
                    <a:pt x="168904" y="613518"/>
                  </a:lnTo>
                  <a:lnTo>
                    <a:pt x="0" y="613518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283D2635-0AD3-4B85-86A3-F9987EEBC648}"/>
                </a:ext>
              </a:extLst>
            </p:cNvPr>
            <p:cNvSpPr/>
            <p:nvPr/>
          </p:nvSpPr>
          <p:spPr>
            <a:xfrm>
              <a:off x="0" y="4475"/>
              <a:ext cx="254631" cy="368019"/>
            </a:xfrm>
            <a:custGeom>
              <a:avLst/>
              <a:gdLst>
                <a:gd name="connsiteX0" fmla="*/ 85727 w 254631"/>
                <a:gd name="connsiteY0" fmla="*/ 0 h 368019"/>
                <a:gd name="connsiteX1" fmla="*/ 254631 w 254631"/>
                <a:gd name="connsiteY1" fmla="*/ 0 h 368019"/>
                <a:gd name="connsiteX2" fmla="*/ 0 w 254631"/>
                <a:gd name="connsiteY2" fmla="*/ 368019 h 368019"/>
                <a:gd name="connsiteX3" fmla="*/ 0 w 254631"/>
                <a:gd name="connsiteY3" fmla="*/ 123901 h 368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31" h="368019">
                  <a:moveTo>
                    <a:pt x="85727" y="0"/>
                  </a:moveTo>
                  <a:lnTo>
                    <a:pt x="254631" y="0"/>
                  </a:lnTo>
                  <a:lnTo>
                    <a:pt x="0" y="368019"/>
                  </a:lnTo>
                  <a:lnTo>
                    <a:pt x="0" y="12390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0A72AD87-355F-47BF-9396-DAE1CF34963A}"/>
                </a:ext>
              </a:extLst>
            </p:cNvPr>
            <p:cNvSpPr/>
            <p:nvPr/>
          </p:nvSpPr>
          <p:spPr>
            <a:xfrm>
              <a:off x="12056500" y="427996"/>
              <a:ext cx="135500" cy="195838"/>
            </a:xfrm>
            <a:custGeom>
              <a:avLst/>
              <a:gdLst>
                <a:gd name="connsiteX0" fmla="*/ 135500 w 135500"/>
                <a:gd name="connsiteY0" fmla="*/ 0 h 195838"/>
                <a:gd name="connsiteX1" fmla="*/ 135500 w 135500"/>
                <a:gd name="connsiteY1" fmla="*/ 195838 h 195838"/>
                <a:gd name="connsiteX2" fmla="*/ 0 w 135500"/>
                <a:gd name="connsiteY2" fmla="*/ 195838 h 195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500" h="195838">
                  <a:moveTo>
                    <a:pt x="135500" y="0"/>
                  </a:moveTo>
                  <a:lnTo>
                    <a:pt x="135500" y="195838"/>
                  </a:lnTo>
                  <a:lnTo>
                    <a:pt x="0" y="195838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B25F779-D6FE-480D-967F-495E3E89B3B2}"/>
              </a:ext>
            </a:extLst>
          </p:cNvPr>
          <p:cNvSpPr/>
          <p:nvPr/>
        </p:nvSpPr>
        <p:spPr>
          <a:xfrm>
            <a:off x="0" y="6799525"/>
            <a:ext cx="12199401" cy="54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사각형: 둥근 모서리 94">
            <a:extLst>
              <a:ext uri="{FF2B5EF4-FFF2-40B4-BE49-F238E27FC236}">
                <a16:creationId xmlns:a16="http://schemas.microsoft.com/office/drawing/2014/main" id="{0D7ED3BD-4925-469D-A336-D40406943326}"/>
              </a:ext>
            </a:extLst>
          </p:cNvPr>
          <p:cNvSpPr/>
          <p:nvPr/>
        </p:nvSpPr>
        <p:spPr>
          <a:xfrm>
            <a:off x="386694" y="114145"/>
            <a:ext cx="3717194" cy="3298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  <a:effectLst>
            <a:outerShdw dist="63500" dir="2700000" algn="tl" rotWithShape="0">
              <a:schemeClr val="tx1">
                <a:lumMod val="85000"/>
                <a:lumOff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i="1" kern="0" dirty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</a:rPr>
              <a:t>PPT PRESENTATION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2E94BF-8F7C-41B7-B882-68D8B2D01739}"/>
              </a:ext>
            </a:extLst>
          </p:cNvPr>
          <p:cNvSpPr txBox="1"/>
          <p:nvPr/>
        </p:nvSpPr>
        <p:spPr>
          <a:xfrm>
            <a:off x="1710266" y="649556"/>
            <a:ext cx="8411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i="1" dirty="0">
                <a:solidFill>
                  <a:schemeClr val="bg1"/>
                </a:solidFill>
                <a:latin typeface="+mj-ea"/>
                <a:ea typeface="+mj-ea"/>
              </a:rPr>
              <a:t>분석 배경</a:t>
            </a:r>
            <a:r>
              <a:rPr lang="en-US" altLang="ko-KR" sz="3200" b="1" i="1" dirty="0">
                <a:solidFill>
                  <a:schemeClr val="bg1"/>
                </a:solidFill>
                <a:latin typeface="+mj-ea"/>
                <a:ea typeface="+mj-ea"/>
              </a:rPr>
              <a:t>-</a:t>
            </a:r>
            <a:r>
              <a:rPr lang="ko-KR" altLang="en-US" sz="3200" b="1" i="1" dirty="0">
                <a:solidFill>
                  <a:schemeClr val="bg1"/>
                </a:solidFill>
                <a:latin typeface="+mj-ea"/>
                <a:ea typeface="+mj-ea"/>
              </a:rPr>
              <a:t>주제</a:t>
            </a:r>
            <a:r>
              <a:rPr lang="en-US" altLang="ko-KR" sz="3200" b="1" i="1" dirty="0">
                <a:solidFill>
                  <a:schemeClr val="bg1"/>
                </a:solidFill>
                <a:latin typeface="+mj-ea"/>
                <a:ea typeface="+mj-ea"/>
              </a:rPr>
              <a:t>/</a:t>
            </a:r>
            <a:r>
              <a:rPr lang="ko-KR" altLang="en-US" sz="3200" b="1" i="1" dirty="0">
                <a:solidFill>
                  <a:schemeClr val="bg1"/>
                </a:solidFill>
                <a:latin typeface="+mj-ea"/>
                <a:ea typeface="+mj-ea"/>
              </a:rPr>
              <a:t>목표</a:t>
            </a:r>
            <a:endParaRPr lang="en-US" altLang="ko-KR" sz="3200" b="1" i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5022FA-76CD-4AF6-9D3C-0260BD2DD5EB}"/>
              </a:ext>
            </a:extLst>
          </p:cNvPr>
          <p:cNvSpPr/>
          <p:nvPr/>
        </p:nvSpPr>
        <p:spPr>
          <a:xfrm>
            <a:off x="425142" y="3895450"/>
            <a:ext cx="9365221" cy="1879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</a:rPr>
              <a:t>나날이 발전하는 보이스피싱 수법으로 인해 피해 인구 증가</a:t>
            </a:r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</a:rPr>
              <a:t>심하면 자살까지</a:t>
            </a:r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</a:rPr>
              <a:t>..</a:t>
            </a:r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altLang="ko-KR" sz="2000" b="1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</a:rPr>
              <a:t>특히 노년층과 장애인구 대상 피해 증가</a:t>
            </a:r>
            <a:endParaRPr lang="en-US" altLang="ko-KR" sz="2000" b="1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</a:rPr>
              <a:t>노년층 인구</a:t>
            </a:r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</a:rPr>
              <a:t>장애인구</a:t>
            </a:r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sz="2000" b="1" dirty="0">
                <a:solidFill>
                  <a:schemeClr val="bg1">
                    <a:lumMod val="75000"/>
                  </a:schemeClr>
                </a:solidFill>
              </a:rPr>
              <a:t>보이스피싱 건수 간의 데이터를 분석하고 이를 시각화를 하여 보이스피싱을 예방하는 방법 모색</a:t>
            </a:r>
          </a:p>
        </p:txBody>
      </p:sp>
    </p:spTree>
    <p:extLst>
      <p:ext uri="{BB962C8B-B14F-4D97-AF65-F5344CB8AC3E}">
        <p14:creationId xmlns:p14="http://schemas.microsoft.com/office/powerpoint/2010/main" val="3958798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17A33CA-4868-4308-BCA1-02CE736E1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5" y="2285169"/>
            <a:ext cx="5743401" cy="2847179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049854E-835B-4E85-B147-5E9D253029C3}"/>
              </a:ext>
            </a:extLst>
          </p:cNvPr>
          <p:cNvGrpSpPr/>
          <p:nvPr/>
        </p:nvGrpSpPr>
        <p:grpSpPr>
          <a:xfrm>
            <a:off x="0" y="4474"/>
            <a:ext cx="12192000" cy="619360"/>
            <a:chOff x="0" y="4474"/>
            <a:chExt cx="12192000" cy="61936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C35C89C-BDC3-4493-A3BC-C3D604CA1CAF}"/>
                </a:ext>
              </a:extLst>
            </p:cNvPr>
            <p:cNvSpPr/>
            <p:nvPr/>
          </p:nvSpPr>
          <p:spPr>
            <a:xfrm>
              <a:off x="9329" y="4474"/>
              <a:ext cx="12178568" cy="61351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평행 사변형 92">
              <a:extLst>
                <a:ext uri="{FF2B5EF4-FFF2-40B4-BE49-F238E27FC236}">
                  <a16:creationId xmlns:a16="http://schemas.microsoft.com/office/drawing/2014/main" id="{26DEACD9-EC7B-4D64-A93E-A8175089148F}"/>
                </a:ext>
              </a:extLst>
            </p:cNvPr>
            <p:cNvSpPr/>
            <p:nvPr/>
          </p:nvSpPr>
          <p:spPr>
            <a:xfrm>
              <a:off x="22015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3" name="평행 사변형 142">
              <a:extLst>
                <a:ext uri="{FF2B5EF4-FFF2-40B4-BE49-F238E27FC236}">
                  <a16:creationId xmlns:a16="http://schemas.microsoft.com/office/drawing/2014/main" id="{2F2E6169-1C50-46CA-86CE-3A15C9607EDA}"/>
                </a:ext>
              </a:extLst>
            </p:cNvPr>
            <p:cNvSpPr/>
            <p:nvPr/>
          </p:nvSpPr>
          <p:spPr>
            <a:xfrm>
              <a:off x="425142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4" name="평행 사변형 143">
              <a:extLst>
                <a:ext uri="{FF2B5EF4-FFF2-40B4-BE49-F238E27FC236}">
                  <a16:creationId xmlns:a16="http://schemas.microsoft.com/office/drawing/2014/main" id="{0257D512-E4D7-4DD6-92B5-EBFECF7344F4}"/>
                </a:ext>
              </a:extLst>
            </p:cNvPr>
            <p:cNvSpPr/>
            <p:nvPr/>
          </p:nvSpPr>
          <p:spPr>
            <a:xfrm>
              <a:off x="828270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5" name="평행 사변형 144">
              <a:extLst>
                <a:ext uri="{FF2B5EF4-FFF2-40B4-BE49-F238E27FC236}">
                  <a16:creationId xmlns:a16="http://schemas.microsoft.com/office/drawing/2014/main" id="{3B4EC5AF-F4DF-43B3-A953-2CD566F5D401}"/>
                </a:ext>
              </a:extLst>
            </p:cNvPr>
            <p:cNvSpPr/>
            <p:nvPr/>
          </p:nvSpPr>
          <p:spPr>
            <a:xfrm>
              <a:off x="1231397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6" name="평행 사변형 145">
              <a:extLst>
                <a:ext uri="{FF2B5EF4-FFF2-40B4-BE49-F238E27FC236}">
                  <a16:creationId xmlns:a16="http://schemas.microsoft.com/office/drawing/2014/main" id="{BB9A9513-0797-4CD9-A4EF-A234E67A98BF}"/>
                </a:ext>
              </a:extLst>
            </p:cNvPr>
            <p:cNvSpPr/>
            <p:nvPr/>
          </p:nvSpPr>
          <p:spPr>
            <a:xfrm>
              <a:off x="1634525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7" name="평행 사변형 146">
              <a:extLst>
                <a:ext uri="{FF2B5EF4-FFF2-40B4-BE49-F238E27FC236}">
                  <a16:creationId xmlns:a16="http://schemas.microsoft.com/office/drawing/2014/main" id="{8355522C-44BF-4FC9-8F73-C4EE9F9038D9}"/>
                </a:ext>
              </a:extLst>
            </p:cNvPr>
            <p:cNvSpPr/>
            <p:nvPr/>
          </p:nvSpPr>
          <p:spPr>
            <a:xfrm>
              <a:off x="2037652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8" name="평행 사변형 147">
              <a:extLst>
                <a:ext uri="{FF2B5EF4-FFF2-40B4-BE49-F238E27FC236}">
                  <a16:creationId xmlns:a16="http://schemas.microsoft.com/office/drawing/2014/main" id="{C64D3A3D-E488-4B67-9CBE-C9CE8B7E0320}"/>
                </a:ext>
              </a:extLst>
            </p:cNvPr>
            <p:cNvSpPr/>
            <p:nvPr/>
          </p:nvSpPr>
          <p:spPr>
            <a:xfrm>
              <a:off x="2440779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9" name="평행 사변형 148">
              <a:extLst>
                <a:ext uri="{FF2B5EF4-FFF2-40B4-BE49-F238E27FC236}">
                  <a16:creationId xmlns:a16="http://schemas.microsoft.com/office/drawing/2014/main" id="{DDDCAA0A-66BB-46F8-8920-F63DB4F02F10}"/>
                </a:ext>
              </a:extLst>
            </p:cNvPr>
            <p:cNvSpPr/>
            <p:nvPr/>
          </p:nvSpPr>
          <p:spPr>
            <a:xfrm>
              <a:off x="2843907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0" name="평행 사변형 149">
              <a:extLst>
                <a:ext uri="{FF2B5EF4-FFF2-40B4-BE49-F238E27FC236}">
                  <a16:creationId xmlns:a16="http://schemas.microsoft.com/office/drawing/2014/main" id="{8F5F769C-CFA0-4ED2-A7EC-1D4D8F9056FF}"/>
                </a:ext>
              </a:extLst>
            </p:cNvPr>
            <p:cNvSpPr/>
            <p:nvPr/>
          </p:nvSpPr>
          <p:spPr>
            <a:xfrm>
              <a:off x="3247034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1" name="평행 사변형 150">
              <a:extLst>
                <a:ext uri="{FF2B5EF4-FFF2-40B4-BE49-F238E27FC236}">
                  <a16:creationId xmlns:a16="http://schemas.microsoft.com/office/drawing/2014/main" id="{D2E0C0D8-1096-4220-8927-FA023627BC5B}"/>
                </a:ext>
              </a:extLst>
            </p:cNvPr>
            <p:cNvSpPr/>
            <p:nvPr/>
          </p:nvSpPr>
          <p:spPr>
            <a:xfrm>
              <a:off x="3650162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2" name="평행 사변형 151">
              <a:extLst>
                <a:ext uri="{FF2B5EF4-FFF2-40B4-BE49-F238E27FC236}">
                  <a16:creationId xmlns:a16="http://schemas.microsoft.com/office/drawing/2014/main" id="{C751998C-9C80-420E-844E-05834F4811C4}"/>
                </a:ext>
              </a:extLst>
            </p:cNvPr>
            <p:cNvSpPr/>
            <p:nvPr/>
          </p:nvSpPr>
          <p:spPr>
            <a:xfrm>
              <a:off x="4053289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3" name="평행 사변형 152">
              <a:extLst>
                <a:ext uri="{FF2B5EF4-FFF2-40B4-BE49-F238E27FC236}">
                  <a16:creationId xmlns:a16="http://schemas.microsoft.com/office/drawing/2014/main" id="{632E107F-106B-492E-A572-9A9401BC7099}"/>
                </a:ext>
              </a:extLst>
            </p:cNvPr>
            <p:cNvSpPr/>
            <p:nvPr/>
          </p:nvSpPr>
          <p:spPr>
            <a:xfrm>
              <a:off x="4456416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4" name="평행 사변형 153">
              <a:extLst>
                <a:ext uri="{FF2B5EF4-FFF2-40B4-BE49-F238E27FC236}">
                  <a16:creationId xmlns:a16="http://schemas.microsoft.com/office/drawing/2014/main" id="{BA41C4FD-0388-4850-8228-B45EE6BF445F}"/>
                </a:ext>
              </a:extLst>
            </p:cNvPr>
            <p:cNvSpPr/>
            <p:nvPr/>
          </p:nvSpPr>
          <p:spPr>
            <a:xfrm>
              <a:off x="4859544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5" name="평행 사변형 154">
              <a:extLst>
                <a:ext uri="{FF2B5EF4-FFF2-40B4-BE49-F238E27FC236}">
                  <a16:creationId xmlns:a16="http://schemas.microsoft.com/office/drawing/2014/main" id="{A263E2E2-4FE5-47FB-8938-C513591188EA}"/>
                </a:ext>
              </a:extLst>
            </p:cNvPr>
            <p:cNvSpPr/>
            <p:nvPr/>
          </p:nvSpPr>
          <p:spPr>
            <a:xfrm>
              <a:off x="5262671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6" name="평행 사변형 155">
              <a:extLst>
                <a:ext uri="{FF2B5EF4-FFF2-40B4-BE49-F238E27FC236}">
                  <a16:creationId xmlns:a16="http://schemas.microsoft.com/office/drawing/2014/main" id="{B4DAE30F-6BC9-41EC-916F-85AF60DB806F}"/>
                </a:ext>
              </a:extLst>
            </p:cNvPr>
            <p:cNvSpPr/>
            <p:nvPr/>
          </p:nvSpPr>
          <p:spPr>
            <a:xfrm>
              <a:off x="5665799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7" name="평행 사변형 156">
              <a:extLst>
                <a:ext uri="{FF2B5EF4-FFF2-40B4-BE49-F238E27FC236}">
                  <a16:creationId xmlns:a16="http://schemas.microsoft.com/office/drawing/2014/main" id="{E486B4A2-1973-448B-BE6E-533F62511113}"/>
                </a:ext>
              </a:extLst>
            </p:cNvPr>
            <p:cNvSpPr/>
            <p:nvPr/>
          </p:nvSpPr>
          <p:spPr>
            <a:xfrm>
              <a:off x="6068926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8" name="평행 사변형 157">
              <a:extLst>
                <a:ext uri="{FF2B5EF4-FFF2-40B4-BE49-F238E27FC236}">
                  <a16:creationId xmlns:a16="http://schemas.microsoft.com/office/drawing/2014/main" id="{8131AD11-1DB6-4EA8-866C-1F7CBFAC7BFE}"/>
                </a:ext>
              </a:extLst>
            </p:cNvPr>
            <p:cNvSpPr/>
            <p:nvPr/>
          </p:nvSpPr>
          <p:spPr>
            <a:xfrm>
              <a:off x="6472053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평행 사변형 158">
              <a:extLst>
                <a:ext uri="{FF2B5EF4-FFF2-40B4-BE49-F238E27FC236}">
                  <a16:creationId xmlns:a16="http://schemas.microsoft.com/office/drawing/2014/main" id="{F60F6752-437E-448E-ACAA-45928ACFB737}"/>
                </a:ext>
              </a:extLst>
            </p:cNvPr>
            <p:cNvSpPr/>
            <p:nvPr/>
          </p:nvSpPr>
          <p:spPr>
            <a:xfrm>
              <a:off x="6875181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0" name="평행 사변형 159">
              <a:extLst>
                <a:ext uri="{FF2B5EF4-FFF2-40B4-BE49-F238E27FC236}">
                  <a16:creationId xmlns:a16="http://schemas.microsoft.com/office/drawing/2014/main" id="{DAC4F9D7-3EA8-4587-999A-50466869A667}"/>
                </a:ext>
              </a:extLst>
            </p:cNvPr>
            <p:cNvSpPr/>
            <p:nvPr/>
          </p:nvSpPr>
          <p:spPr>
            <a:xfrm>
              <a:off x="7278308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1" name="평행 사변형 160">
              <a:extLst>
                <a:ext uri="{FF2B5EF4-FFF2-40B4-BE49-F238E27FC236}">
                  <a16:creationId xmlns:a16="http://schemas.microsoft.com/office/drawing/2014/main" id="{549AEC14-315B-4EE2-A2A0-B5783A26A5B5}"/>
                </a:ext>
              </a:extLst>
            </p:cNvPr>
            <p:cNvSpPr/>
            <p:nvPr/>
          </p:nvSpPr>
          <p:spPr>
            <a:xfrm>
              <a:off x="7681436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2" name="평행 사변형 161">
              <a:extLst>
                <a:ext uri="{FF2B5EF4-FFF2-40B4-BE49-F238E27FC236}">
                  <a16:creationId xmlns:a16="http://schemas.microsoft.com/office/drawing/2014/main" id="{B0DB70DF-AD66-4208-9784-B2C2BC9A90A8}"/>
                </a:ext>
              </a:extLst>
            </p:cNvPr>
            <p:cNvSpPr/>
            <p:nvPr/>
          </p:nvSpPr>
          <p:spPr>
            <a:xfrm>
              <a:off x="8084563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3" name="평행 사변형 162">
              <a:extLst>
                <a:ext uri="{FF2B5EF4-FFF2-40B4-BE49-F238E27FC236}">
                  <a16:creationId xmlns:a16="http://schemas.microsoft.com/office/drawing/2014/main" id="{C5CBCE5A-83A1-4FAE-9005-5FCA0A08C619}"/>
                </a:ext>
              </a:extLst>
            </p:cNvPr>
            <p:cNvSpPr/>
            <p:nvPr/>
          </p:nvSpPr>
          <p:spPr>
            <a:xfrm>
              <a:off x="8487690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4" name="평행 사변형 163">
              <a:extLst>
                <a:ext uri="{FF2B5EF4-FFF2-40B4-BE49-F238E27FC236}">
                  <a16:creationId xmlns:a16="http://schemas.microsoft.com/office/drawing/2014/main" id="{991AEFB0-2211-4659-8CE3-82BEF1AA08D4}"/>
                </a:ext>
              </a:extLst>
            </p:cNvPr>
            <p:cNvSpPr/>
            <p:nvPr/>
          </p:nvSpPr>
          <p:spPr>
            <a:xfrm>
              <a:off x="8890818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5" name="평행 사변형 164">
              <a:extLst>
                <a:ext uri="{FF2B5EF4-FFF2-40B4-BE49-F238E27FC236}">
                  <a16:creationId xmlns:a16="http://schemas.microsoft.com/office/drawing/2014/main" id="{89FB1CF9-F3BC-4D97-9DD4-5E3F9CEFAA58}"/>
                </a:ext>
              </a:extLst>
            </p:cNvPr>
            <p:cNvSpPr/>
            <p:nvPr/>
          </p:nvSpPr>
          <p:spPr>
            <a:xfrm>
              <a:off x="9293945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6" name="평행 사변형 165">
              <a:extLst>
                <a:ext uri="{FF2B5EF4-FFF2-40B4-BE49-F238E27FC236}">
                  <a16:creationId xmlns:a16="http://schemas.microsoft.com/office/drawing/2014/main" id="{1E1B4EB0-B425-407A-A166-5B2DFF553446}"/>
                </a:ext>
              </a:extLst>
            </p:cNvPr>
            <p:cNvSpPr/>
            <p:nvPr/>
          </p:nvSpPr>
          <p:spPr>
            <a:xfrm>
              <a:off x="9697072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7" name="평행 사변형 166">
              <a:extLst>
                <a:ext uri="{FF2B5EF4-FFF2-40B4-BE49-F238E27FC236}">
                  <a16:creationId xmlns:a16="http://schemas.microsoft.com/office/drawing/2014/main" id="{8466ED32-6492-453A-AA0D-6D56CD1533C2}"/>
                </a:ext>
              </a:extLst>
            </p:cNvPr>
            <p:cNvSpPr/>
            <p:nvPr/>
          </p:nvSpPr>
          <p:spPr>
            <a:xfrm>
              <a:off x="10100200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8" name="평행 사변형 167">
              <a:extLst>
                <a:ext uri="{FF2B5EF4-FFF2-40B4-BE49-F238E27FC236}">
                  <a16:creationId xmlns:a16="http://schemas.microsoft.com/office/drawing/2014/main" id="{96F3FF47-91F9-474B-8A0E-991635A232B2}"/>
                </a:ext>
              </a:extLst>
            </p:cNvPr>
            <p:cNvSpPr/>
            <p:nvPr/>
          </p:nvSpPr>
          <p:spPr>
            <a:xfrm>
              <a:off x="10503327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9" name="평행 사변형 168">
              <a:extLst>
                <a:ext uri="{FF2B5EF4-FFF2-40B4-BE49-F238E27FC236}">
                  <a16:creationId xmlns:a16="http://schemas.microsoft.com/office/drawing/2014/main" id="{5D93AE75-44F0-422D-866D-7F019B988562}"/>
                </a:ext>
              </a:extLst>
            </p:cNvPr>
            <p:cNvSpPr/>
            <p:nvPr/>
          </p:nvSpPr>
          <p:spPr>
            <a:xfrm>
              <a:off x="10906455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0" name="평행 사변형 169">
              <a:extLst>
                <a:ext uri="{FF2B5EF4-FFF2-40B4-BE49-F238E27FC236}">
                  <a16:creationId xmlns:a16="http://schemas.microsoft.com/office/drawing/2014/main" id="{F6DE7FCB-0670-4815-A52B-0AA82C1EC0AB}"/>
                </a:ext>
              </a:extLst>
            </p:cNvPr>
            <p:cNvSpPr/>
            <p:nvPr/>
          </p:nvSpPr>
          <p:spPr>
            <a:xfrm>
              <a:off x="11309582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B53940CC-8BDA-4625-AC7E-11D3CA53FB4F}"/>
                </a:ext>
              </a:extLst>
            </p:cNvPr>
            <p:cNvSpPr/>
            <p:nvPr/>
          </p:nvSpPr>
          <p:spPr>
            <a:xfrm>
              <a:off x="11712709" y="4474"/>
              <a:ext cx="479290" cy="613518"/>
            </a:xfrm>
            <a:custGeom>
              <a:avLst/>
              <a:gdLst>
                <a:gd name="connsiteX0" fmla="*/ 424491 w 479290"/>
                <a:gd name="connsiteY0" fmla="*/ 0 h 613518"/>
                <a:gd name="connsiteX1" fmla="*/ 479290 w 479290"/>
                <a:gd name="connsiteY1" fmla="*/ 0 h 613518"/>
                <a:gd name="connsiteX2" fmla="*/ 479290 w 479290"/>
                <a:gd name="connsiteY2" fmla="*/ 164916 h 613518"/>
                <a:gd name="connsiteX3" fmla="*/ 168904 w 479290"/>
                <a:gd name="connsiteY3" fmla="*/ 613518 h 613518"/>
                <a:gd name="connsiteX4" fmla="*/ 0 w 479290"/>
                <a:gd name="connsiteY4" fmla="*/ 613518 h 613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290" h="613518">
                  <a:moveTo>
                    <a:pt x="424491" y="0"/>
                  </a:moveTo>
                  <a:lnTo>
                    <a:pt x="479290" y="0"/>
                  </a:lnTo>
                  <a:lnTo>
                    <a:pt x="479290" y="164916"/>
                  </a:lnTo>
                  <a:lnTo>
                    <a:pt x="168904" y="613518"/>
                  </a:lnTo>
                  <a:lnTo>
                    <a:pt x="0" y="613518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283D2635-0AD3-4B85-86A3-F9987EEBC648}"/>
                </a:ext>
              </a:extLst>
            </p:cNvPr>
            <p:cNvSpPr/>
            <p:nvPr/>
          </p:nvSpPr>
          <p:spPr>
            <a:xfrm>
              <a:off x="0" y="4475"/>
              <a:ext cx="254631" cy="368019"/>
            </a:xfrm>
            <a:custGeom>
              <a:avLst/>
              <a:gdLst>
                <a:gd name="connsiteX0" fmla="*/ 85727 w 254631"/>
                <a:gd name="connsiteY0" fmla="*/ 0 h 368019"/>
                <a:gd name="connsiteX1" fmla="*/ 254631 w 254631"/>
                <a:gd name="connsiteY1" fmla="*/ 0 h 368019"/>
                <a:gd name="connsiteX2" fmla="*/ 0 w 254631"/>
                <a:gd name="connsiteY2" fmla="*/ 368019 h 368019"/>
                <a:gd name="connsiteX3" fmla="*/ 0 w 254631"/>
                <a:gd name="connsiteY3" fmla="*/ 123901 h 368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31" h="368019">
                  <a:moveTo>
                    <a:pt x="85727" y="0"/>
                  </a:moveTo>
                  <a:lnTo>
                    <a:pt x="254631" y="0"/>
                  </a:lnTo>
                  <a:lnTo>
                    <a:pt x="0" y="368019"/>
                  </a:lnTo>
                  <a:lnTo>
                    <a:pt x="0" y="12390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0A72AD87-355F-47BF-9396-DAE1CF34963A}"/>
                </a:ext>
              </a:extLst>
            </p:cNvPr>
            <p:cNvSpPr/>
            <p:nvPr/>
          </p:nvSpPr>
          <p:spPr>
            <a:xfrm>
              <a:off x="12056500" y="427996"/>
              <a:ext cx="135500" cy="195838"/>
            </a:xfrm>
            <a:custGeom>
              <a:avLst/>
              <a:gdLst>
                <a:gd name="connsiteX0" fmla="*/ 135500 w 135500"/>
                <a:gd name="connsiteY0" fmla="*/ 0 h 195838"/>
                <a:gd name="connsiteX1" fmla="*/ 135500 w 135500"/>
                <a:gd name="connsiteY1" fmla="*/ 195838 h 195838"/>
                <a:gd name="connsiteX2" fmla="*/ 0 w 135500"/>
                <a:gd name="connsiteY2" fmla="*/ 195838 h 195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500" h="195838">
                  <a:moveTo>
                    <a:pt x="135500" y="0"/>
                  </a:moveTo>
                  <a:lnTo>
                    <a:pt x="135500" y="195838"/>
                  </a:lnTo>
                  <a:lnTo>
                    <a:pt x="0" y="195838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B25F779-D6FE-480D-967F-495E3E89B3B2}"/>
              </a:ext>
            </a:extLst>
          </p:cNvPr>
          <p:cNvSpPr/>
          <p:nvPr/>
        </p:nvSpPr>
        <p:spPr>
          <a:xfrm>
            <a:off x="0" y="6799525"/>
            <a:ext cx="12199401" cy="54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사각형: 둥근 모서리 94">
            <a:extLst>
              <a:ext uri="{FF2B5EF4-FFF2-40B4-BE49-F238E27FC236}">
                <a16:creationId xmlns:a16="http://schemas.microsoft.com/office/drawing/2014/main" id="{0D7ED3BD-4925-469D-A336-D40406943326}"/>
              </a:ext>
            </a:extLst>
          </p:cNvPr>
          <p:cNvSpPr/>
          <p:nvPr/>
        </p:nvSpPr>
        <p:spPr>
          <a:xfrm>
            <a:off x="386694" y="114145"/>
            <a:ext cx="3717194" cy="3298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  <a:effectLst>
            <a:outerShdw dist="63500" dir="2700000" algn="tl" rotWithShape="0">
              <a:schemeClr val="tx1">
                <a:lumMod val="85000"/>
                <a:lumOff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i="1" kern="0" dirty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</a:rPr>
              <a:t>PPT PRESENTATION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2E94BF-8F7C-41B7-B882-68D8B2D01739}"/>
              </a:ext>
            </a:extLst>
          </p:cNvPr>
          <p:cNvSpPr txBox="1"/>
          <p:nvPr/>
        </p:nvSpPr>
        <p:spPr>
          <a:xfrm>
            <a:off x="1688859" y="758234"/>
            <a:ext cx="9678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i="1" dirty="0">
                <a:solidFill>
                  <a:schemeClr val="bg1"/>
                </a:solidFill>
              </a:rPr>
              <a:t>지역별 총 보이스피싱 건수 시각화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884B30-7003-4140-B3B4-67D55B30847F}"/>
              </a:ext>
            </a:extLst>
          </p:cNvPr>
          <p:cNvSpPr txBox="1"/>
          <p:nvPr/>
        </p:nvSpPr>
        <p:spPr>
          <a:xfrm>
            <a:off x="6010339" y="2285169"/>
            <a:ext cx="5192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i="1" dirty="0">
                <a:solidFill>
                  <a:schemeClr val="bg1"/>
                </a:solidFill>
              </a:rPr>
              <a:t>3</a:t>
            </a:r>
            <a:r>
              <a:rPr lang="ko-KR" altLang="en-US" i="1" dirty="0">
                <a:solidFill>
                  <a:schemeClr val="bg1"/>
                </a:solidFill>
              </a:rPr>
              <a:t>년 동안 보이스피싱이 가장 많이 발생한    지역 및 건수 </a:t>
            </a:r>
            <a:r>
              <a:rPr lang="en-US" altLang="ko-KR" i="1" dirty="0">
                <a:solidFill>
                  <a:schemeClr val="bg1"/>
                </a:solidFill>
              </a:rPr>
              <a:t>= </a:t>
            </a:r>
            <a:r>
              <a:rPr lang="ko-KR" altLang="en-US" i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서울 특별시 강남구</a:t>
            </a:r>
            <a:r>
              <a:rPr lang="en-US" altLang="ko-KR" i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13788</a:t>
            </a:r>
            <a:r>
              <a:rPr lang="ko-KR" altLang="en-US" i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건</a:t>
            </a:r>
            <a:endParaRPr lang="en-US" altLang="ko-KR" i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i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i="1" dirty="0">
                <a:solidFill>
                  <a:schemeClr val="bg1"/>
                </a:solidFill>
              </a:rPr>
              <a:t>3</a:t>
            </a:r>
            <a:r>
              <a:rPr lang="ko-KR" altLang="en-US" i="1" dirty="0">
                <a:solidFill>
                  <a:schemeClr val="bg1"/>
                </a:solidFill>
              </a:rPr>
              <a:t>년 동안 보이스피싱이 가장 적게 발생한    지역 및 건수 </a:t>
            </a:r>
            <a:r>
              <a:rPr lang="en-US" altLang="ko-KR" i="1" dirty="0">
                <a:solidFill>
                  <a:schemeClr val="bg1"/>
                </a:solidFill>
              </a:rPr>
              <a:t>= </a:t>
            </a:r>
            <a:r>
              <a:rPr lang="ko-KR" altLang="en-US" i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경상북도 울릉군</a:t>
            </a:r>
            <a:r>
              <a:rPr lang="en-US" altLang="ko-KR" i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37</a:t>
            </a:r>
            <a:r>
              <a:rPr lang="ko-KR" altLang="en-US" i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건</a:t>
            </a:r>
          </a:p>
        </p:txBody>
      </p:sp>
    </p:spTree>
    <p:extLst>
      <p:ext uri="{BB962C8B-B14F-4D97-AF65-F5344CB8AC3E}">
        <p14:creationId xmlns:p14="http://schemas.microsoft.com/office/powerpoint/2010/main" val="430243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049854E-835B-4E85-B147-5E9D253029C3}"/>
              </a:ext>
            </a:extLst>
          </p:cNvPr>
          <p:cNvGrpSpPr/>
          <p:nvPr/>
        </p:nvGrpSpPr>
        <p:grpSpPr>
          <a:xfrm>
            <a:off x="0" y="4474"/>
            <a:ext cx="12192000" cy="619360"/>
            <a:chOff x="0" y="4474"/>
            <a:chExt cx="12192000" cy="61936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C35C89C-BDC3-4493-A3BC-C3D604CA1CAF}"/>
                </a:ext>
              </a:extLst>
            </p:cNvPr>
            <p:cNvSpPr/>
            <p:nvPr/>
          </p:nvSpPr>
          <p:spPr>
            <a:xfrm>
              <a:off x="9329" y="4474"/>
              <a:ext cx="12178568" cy="61351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평행 사변형 92">
              <a:extLst>
                <a:ext uri="{FF2B5EF4-FFF2-40B4-BE49-F238E27FC236}">
                  <a16:creationId xmlns:a16="http://schemas.microsoft.com/office/drawing/2014/main" id="{26DEACD9-EC7B-4D64-A93E-A8175089148F}"/>
                </a:ext>
              </a:extLst>
            </p:cNvPr>
            <p:cNvSpPr/>
            <p:nvPr/>
          </p:nvSpPr>
          <p:spPr>
            <a:xfrm>
              <a:off x="22015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3" name="평행 사변형 142">
              <a:extLst>
                <a:ext uri="{FF2B5EF4-FFF2-40B4-BE49-F238E27FC236}">
                  <a16:creationId xmlns:a16="http://schemas.microsoft.com/office/drawing/2014/main" id="{2F2E6169-1C50-46CA-86CE-3A15C9607EDA}"/>
                </a:ext>
              </a:extLst>
            </p:cNvPr>
            <p:cNvSpPr/>
            <p:nvPr/>
          </p:nvSpPr>
          <p:spPr>
            <a:xfrm>
              <a:off x="425142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4" name="평행 사변형 143">
              <a:extLst>
                <a:ext uri="{FF2B5EF4-FFF2-40B4-BE49-F238E27FC236}">
                  <a16:creationId xmlns:a16="http://schemas.microsoft.com/office/drawing/2014/main" id="{0257D512-E4D7-4DD6-92B5-EBFECF7344F4}"/>
                </a:ext>
              </a:extLst>
            </p:cNvPr>
            <p:cNvSpPr/>
            <p:nvPr/>
          </p:nvSpPr>
          <p:spPr>
            <a:xfrm>
              <a:off x="828270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5" name="평행 사변형 144">
              <a:extLst>
                <a:ext uri="{FF2B5EF4-FFF2-40B4-BE49-F238E27FC236}">
                  <a16:creationId xmlns:a16="http://schemas.microsoft.com/office/drawing/2014/main" id="{3B4EC5AF-F4DF-43B3-A953-2CD566F5D401}"/>
                </a:ext>
              </a:extLst>
            </p:cNvPr>
            <p:cNvSpPr/>
            <p:nvPr/>
          </p:nvSpPr>
          <p:spPr>
            <a:xfrm>
              <a:off x="1231397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6" name="평행 사변형 145">
              <a:extLst>
                <a:ext uri="{FF2B5EF4-FFF2-40B4-BE49-F238E27FC236}">
                  <a16:creationId xmlns:a16="http://schemas.microsoft.com/office/drawing/2014/main" id="{BB9A9513-0797-4CD9-A4EF-A234E67A98BF}"/>
                </a:ext>
              </a:extLst>
            </p:cNvPr>
            <p:cNvSpPr/>
            <p:nvPr/>
          </p:nvSpPr>
          <p:spPr>
            <a:xfrm>
              <a:off x="1634525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7" name="평행 사변형 146">
              <a:extLst>
                <a:ext uri="{FF2B5EF4-FFF2-40B4-BE49-F238E27FC236}">
                  <a16:creationId xmlns:a16="http://schemas.microsoft.com/office/drawing/2014/main" id="{8355522C-44BF-4FC9-8F73-C4EE9F9038D9}"/>
                </a:ext>
              </a:extLst>
            </p:cNvPr>
            <p:cNvSpPr/>
            <p:nvPr/>
          </p:nvSpPr>
          <p:spPr>
            <a:xfrm>
              <a:off x="2037652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8" name="평행 사변형 147">
              <a:extLst>
                <a:ext uri="{FF2B5EF4-FFF2-40B4-BE49-F238E27FC236}">
                  <a16:creationId xmlns:a16="http://schemas.microsoft.com/office/drawing/2014/main" id="{C64D3A3D-E488-4B67-9CBE-C9CE8B7E0320}"/>
                </a:ext>
              </a:extLst>
            </p:cNvPr>
            <p:cNvSpPr/>
            <p:nvPr/>
          </p:nvSpPr>
          <p:spPr>
            <a:xfrm>
              <a:off x="2440779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9" name="평행 사변형 148">
              <a:extLst>
                <a:ext uri="{FF2B5EF4-FFF2-40B4-BE49-F238E27FC236}">
                  <a16:creationId xmlns:a16="http://schemas.microsoft.com/office/drawing/2014/main" id="{DDDCAA0A-66BB-46F8-8920-F63DB4F02F10}"/>
                </a:ext>
              </a:extLst>
            </p:cNvPr>
            <p:cNvSpPr/>
            <p:nvPr/>
          </p:nvSpPr>
          <p:spPr>
            <a:xfrm>
              <a:off x="2843907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0" name="평행 사변형 149">
              <a:extLst>
                <a:ext uri="{FF2B5EF4-FFF2-40B4-BE49-F238E27FC236}">
                  <a16:creationId xmlns:a16="http://schemas.microsoft.com/office/drawing/2014/main" id="{8F5F769C-CFA0-4ED2-A7EC-1D4D8F9056FF}"/>
                </a:ext>
              </a:extLst>
            </p:cNvPr>
            <p:cNvSpPr/>
            <p:nvPr/>
          </p:nvSpPr>
          <p:spPr>
            <a:xfrm>
              <a:off x="3247034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1" name="평행 사변형 150">
              <a:extLst>
                <a:ext uri="{FF2B5EF4-FFF2-40B4-BE49-F238E27FC236}">
                  <a16:creationId xmlns:a16="http://schemas.microsoft.com/office/drawing/2014/main" id="{D2E0C0D8-1096-4220-8927-FA023627BC5B}"/>
                </a:ext>
              </a:extLst>
            </p:cNvPr>
            <p:cNvSpPr/>
            <p:nvPr/>
          </p:nvSpPr>
          <p:spPr>
            <a:xfrm>
              <a:off x="3650162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2" name="평행 사변형 151">
              <a:extLst>
                <a:ext uri="{FF2B5EF4-FFF2-40B4-BE49-F238E27FC236}">
                  <a16:creationId xmlns:a16="http://schemas.microsoft.com/office/drawing/2014/main" id="{C751998C-9C80-420E-844E-05834F4811C4}"/>
                </a:ext>
              </a:extLst>
            </p:cNvPr>
            <p:cNvSpPr/>
            <p:nvPr/>
          </p:nvSpPr>
          <p:spPr>
            <a:xfrm>
              <a:off x="4053289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3" name="평행 사변형 152">
              <a:extLst>
                <a:ext uri="{FF2B5EF4-FFF2-40B4-BE49-F238E27FC236}">
                  <a16:creationId xmlns:a16="http://schemas.microsoft.com/office/drawing/2014/main" id="{632E107F-106B-492E-A572-9A9401BC7099}"/>
                </a:ext>
              </a:extLst>
            </p:cNvPr>
            <p:cNvSpPr/>
            <p:nvPr/>
          </p:nvSpPr>
          <p:spPr>
            <a:xfrm>
              <a:off x="4456416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4" name="평행 사변형 153">
              <a:extLst>
                <a:ext uri="{FF2B5EF4-FFF2-40B4-BE49-F238E27FC236}">
                  <a16:creationId xmlns:a16="http://schemas.microsoft.com/office/drawing/2014/main" id="{BA41C4FD-0388-4850-8228-B45EE6BF445F}"/>
                </a:ext>
              </a:extLst>
            </p:cNvPr>
            <p:cNvSpPr/>
            <p:nvPr/>
          </p:nvSpPr>
          <p:spPr>
            <a:xfrm>
              <a:off x="4859544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5" name="평행 사변형 154">
              <a:extLst>
                <a:ext uri="{FF2B5EF4-FFF2-40B4-BE49-F238E27FC236}">
                  <a16:creationId xmlns:a16="http://schemas.microsoft.com/office/drawing/2014/main" id="{A263E2E2-4FE5-47FB-8938-C513591188EA}"/>
                </a:ext>
              </a:extLst>
            </p:cNvPr>
            <p:cNvSpPr/>
            <p:nvPr/>
          </p:nvSpPr>
          <p:spPr>
            <a:xfrm>
              <a:off x="5262671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6" name="평행 사변형 155">
              <a:extLst>
                <a:ext uri="{FF2B5EF4-FFF2-40B4-BE49-F238E27FC236}">
                  <a16:creationId xmlns:a16="http://schemas.microsoft.com/office/drawing/2014/main" id="{B4DAE30F-6BC9-41EC-916F-85AF60DB806F}"/>
                </a:ext>
              </a:extLst>
            </p:cNvPr>
            <p:cNvSpPr/>
            <p:nvPr/>
          </p:nvSpPr>
          <p:spPr>
            <a:xfrm>
              <a:off x="5665799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7" name="평행 사변형 156">
              <a:extLst>
                <a:ext uri="{FF2B5EF4-FFF2-40B4-BE49-F238E27FC236}">
                  <a16:creationId xmlns:a16="http://schemas.microsoft.com/office/drawing/2014/main" id="{E486B4A2-1973-448B-BE6E-533F62511113}"/>
                </a:ext>
              </a:extLst>
            </p:cNvPr>
            <p:cNvSpPr/>
            <p:nvPr/>
          </p:nvSpPr>
          <p:spPr>
            <a:xfrm>
              <a:off x="6068926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8" name="평행 사변형 157">
              <a:extLst>
                <a:ext uri="{FF2B5EF4-FFF2-40B4-BE49-F238E27FC236}">
                  <a16:creationId xmlns:a16="http://schemas.microsoft.com/office/drawing/2014/main" id="{8131AD11-1DB6-4EA8-866C-1F7CBFAC7BFE}"/>
                </a:ext>
              </a:extLst>
            </p:cNvPr>
            <p:cNvSpPr/>
            <p:nvPr/>
          </p:nvSpPr>
          <p:spPr>
            <a:xfrm>
              <a:off x="6472053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평행 사변형 158">
              <a:extLst>
                <a:ext uri="{FF2B5EF4-FFF2-40B4-BE49-F238E27FC236}">
                  <a16:creationId xmlns:a16="http://schemas.microsoft.com/office/drawing/2014/main" id="{F60F6752-437E-448E-ACAA-45928ACFB737}"/>
                </a:ext>
              </a:extLst>
            </p:cNvPr>
            <p:cNvSpPr/>
            <p:nvPr/>
          </p:nvSpPr>
          <p:spPr>
            <a:xfrm>
              <a:off x="6875181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0" name="평행 사변형 159">
              <a:extLst>
                <a:ext uri="{FF2B5EF4-FFF2-40B4-BE49-F238E27FC236}">
                  <a16:creationId xmlns:a16="http://schemas.microsoft.com/office/drawing/2014/main" id="{DAC4F9D7-3EA8-4587-999A-50466869A667}"/>
                </a:ext>
              </a:extLst>
            </p:cNvPr>
            <p:cNvSpPr/>
            <p:nvPr/>
          </p:nvSpPr>
          <p:spPr>
            <a:xfrm>
              <a:off x="7278308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1" name="평행 사변형 160">
              <a:extLst>
                <a:ext uri="{FF2B5EF4-FFF2-40B4-BE49-F238E27FC236}">
                  <a16:creationId xmlns:a16="http://schemas.microsoft.com/office/drawing/2014/main" id="{549AEC14-315B-4EE2-A2A0-B5783A26A5B5}"/>
                </a:ext>
              </a:extLst>
            </p:cNvPr>
            <p:cNvSpPr/>
            <p:nvPr/>
          </p:nvSpPr>
          <p:spPr>
            <a:xfrm>
              <a:off x="7681436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2" name="평행 사변형 161">
              <a:extLst>
                <a:ext uri="{FF2B5EF4-FFF2-40B4-BE49-F238E27FC236}">
                  <a16:creationId xmlns:a16="http://schemas.microsoft.com/office/drawing/2014/main" id="{B0DB70DF-AD66-4208-9784-B2C2BC9A90A8}"/>
                </a:ext>
              </a:extLst>
            </p:cNvPr>
            <p:cNvSpPr/>
            <p:nvPr/>
          </p:nvSpPr>
          <p:spPr>
            <a:xfrm>
              <a:off x="8084563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3" name="평행 사변형 162">
              <a:extLst>
                <a:ext uri="{FF2B5EF4-FFF2-40B4-BE49-F238E27FC236}">
                  <a16:creationId xmlns:a16="http://schemas.microsoft.com/office/drawing/2014/main" id="{C5CBCE5A-83A1-4FAE-9005-5FCA0A08C619}"/>
                </a:ext>
              </a:extLst>
            </p:cNvPr>
            <p:cNvSpPr/>
            <p:nvPr/>
          </p:nvSpPr>
          <p:spPr>
            <a:xfrm>
              <a:off x="8487690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4" name="평행 사변형 163">
              <a:extLst>
                <a:ext uri="{FF2B5EF4-FFF2-40B4-BE49-F238E27FC236}">
                  <a16:creationId xmlns:a16="http://schemas.microsoft.com/office/drawing/2014/main" id="{991AEFB0-2211-4659-8CE3-82BEF1AA08D4}"/>
                </a:ext>
              </a:extLst>
            </p:cNvPr>
            <p:cNvSpPr/>
            <p:nvPr/>
          </p:nvSpPr>
          <p:spPr>
            <a:xfrm>
              <a:off x="8890818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5" name="평행 사변형 164">
              <a:extLst>
                <a:ext uri="{FF2B5EF4-FFF2-40B4-BE49-F238E27FC236}">
                  <a16:creationId xmlns:a16="http://schemas.microsoft.com/office/drawing/2014/main" id="{89FB1CF9-F3BC-4D97-9DD4-5E3F9CEFAA58}"/>
                </a:ext>
              </a:extLst>
            </p:cNvPr>
            <p:cNvSpPr/>
            <p:nvPr/>
          </p:nvSpPr>
          <p:spPr>
            <a:xfrm>
              <a:off x="9293945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6" name="평행 사변형 165">
              <a:extLst>
                <a:ext uri="{FF2B5EF4-FFF2-40B4-BE49-F238E27FC236}">
                  <a16:creationId xmlns:a16="http://schemas.microsoft.com/office/drawing/2014/main" id="{1E1B4EB0-B425-407A-A166-5B2DFF553446}"/>
                </a:ext>
              </a:extLst>
            </p:cNvPr>
            <p:cNvSpPr/>
            <p:nvPr/>
          </p:nvSpPr>
          <p:spPr>
            <a:xfrm>
              <a:off x="9697072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7" name="평행 사변형 166">
              <a:extLst>
                <a:ext uri="{FF2B5EF4-FFF2-40B4-BE49-F238E27FC236}">
                  <a16:creationId xmlns:a16="http://schemas.microsoft.com/office/drawing/2014/main" id="{8466ED32-6492-453A-AA0D-6D56CD1533C2}"/>
                </a:ext>
              </a:extLst>
            </p:cNvPr>
            <p:cNvSpPr/>
            <p:nvPr/>
          </p:nvSpPr>
          <p:spPr>
            <a:xfrm>
              <a:off x="10100200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8" name="평행 사변형 167">
              <a:extLst>
                <a:ext uri="{FF2B5EF4-FFF2-40B4-BE49-F238E27FC236}">
                  <a16:creationId xmlns:a16="http://schemas.microsoft.com/office/drawing/2014/main" id="{96F3FF47-91F9-474B-8A0E-991635A232B2}"/>
                </a:ext>
              </a:extLst>
            </p:cNvPr>
            <p:cNvSpPr/>
            <p:nvPr/>
          </p:nvSpPr>
          <p:spPr>
            <a:xfrm>
              <a:off x="10503327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9" name="평행 사변형 168">
              <a:extLst>
                <a:ext uri="{FF2B5EF4-FFF2-40B4-BE49-F238E27FC236}">
                  <a16:creationId xmlns:a16="http://schemas.microsoft.com/office/drawing/2014/main" id="{5D93AE75-44F0-422D-866D-7F019B988562}"/>
                </a:ext>
              </a:extLst>
            </p:cNvPr>
            <p:cNvSpPr/>
            <p:nvPr/>
          </p:nvSpPr>
          <p:spPr>
            <a:xfrm>
              <a:off x="10906455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0" name="평행 사변형 169">
              <a:extLst>
                <a:ext uri="{FF2B5EF4-FFF2-40B4-BE49-F238E27FC236}">
                  <a16:creationId xmlns:a16="http://schemas.microsoft.com/office/drawing/2014/main" id="{F6DE7FCB-0670-4815-A52B-0AA82C1EC0AB}"/>
                </a:ext>
              </a:extLst>
            </p:cNvPr>
            <p:cNvSpPr/>
            <p:nvPr/>
          </p:nvSpPr>
          <p:spPr>
            <a:xfrm>
              <a:off x="11309582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B53940CC-8BDA-4625-AC7E-11D3CA53FB4F}"/>
                </a:ext>
              </a:extLst>
            </p:cNvPr>
            <p:cNvSpPr/>
            <p:nvPr/>
          </p:nvSpPr>
          <p:spPr>
            <a:xfrm>
              <a:off x="11712709" y="4474"/>
              <a:ext cx="479290" cy="613518"/>
            </a:xfrm>
            <a:custGeom>
              <a:avLst/>
              <a:gdLst>
                <a:gd name="connsiteX0" fmla="*/ 424491 w 479290"/>
                <a:gd name="connsiteY0" fmla="*/ 0 h 613518"/>
                <a:gd name="connsiteX1" fmla="*/ 479290 w 479290"/>
                <a:gd name="connsiteY1" fmla="*/ 0 h 613518"/>
                <a:gd name="connsiteX2" fmla="*/ 479290 w 479290"/>
                <a:gd name="connsiteY2" fmla="*/ 164916 h 613518"/>
                <a:gd name="connsiteX3" fmla="*/ 168904 w 479290"/>
                <a:gd name="connsiteY3" fmla="*/ 613518 h 613518"/>
                <a:gd name="connsiteX4" fmla="*/ 0 w 479290"/>
                <a:gd name="connsiteY4" fmla="*/ 613518 h 613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290" h="613518">
                  <a:moveTo>
                    <a:pt x="424491" y="0"/>
                  </a:moveTo>
                  <a:lnTo>
                    <a:pt x="479290" y="0"/>
                  </a:lnTo>
                  <a:lnTo>
                    <a:pt x="479290" y="164916"/>
                  </a:lnTo>
                  <a:lnTo>
                    <a:pt x="168904" y="613518"/>
                  </a:lnTo>
                  <a:lnTo>
                    <a:pt x="0" y="613518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283D2635-0AD3-4B85-86A3-F9987EEBC648}"/>
                </a:ext>
              </a:extLst>
            </p:cNvPr>
            <p:cNvSpPr/>
            <p:nvPr/>
          </p:nvSpPr>
          <p:spPr>
            <a:xfrm>
              <a:off x="0" y="4475"/>
              <a:ext cx="254631" cy="368019"/>
            </a:xfrm>
            <a:custGeom>
              <a:avLst/>
              <a:gdLst>
                <a:gd name="connsiteX0" fmla="*/ 85727 w 254631"/>
                <a:gd name="connsiteY0" fmla="*/ 0 h 368019"/>
                <a:gd name="connsiteX1" fmla="*/ 254631 w 254631"/>
                <a:gd name="connsiteY1" fmla="*/ 0 h 368019"/>
                <a:gd name="connsiteX2" fmla="*/ 0 w 254631"/>
                <a:gd name="connsiteY2" fmla="*/ 368019 h 368019"/>
                <a:gd name="connsiteX3" fmla="*/ 0 w 254631"/>
                <a:gd name="connsiteY3" fmla="*/ 123901 h 368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31" h="368019">
                  <a:moveTo>
                    <a:pt x="85727" y="0"/>
                  </a:moveTo>
                  <a:lnTo>
                    <a:pt x="254631" y="0"/>
                  </a:lnTo>
                  <a:lnTo>
                    <a:pt x="0" y="368019"/>
                  </a:lnTo>
                  <a:lnTo>
                    <a:pt x="0" y="12390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0A72AD87-355F-47BF-9396-DAE1CF34963A}"/>
                </a:ext>
              </a:extLst>
            </p:cNvPr>
            <p:cNvSpPr/>
            <p:nvPr/>
          </p:nvSpPr>
          <p:spPr>
            <a:xfrm>
              <a:off x="12056500" y="427996"/>
              <a:ext cx="135500" cy="195838"/>
            </a:xfrm>
            <a:custGeom>
              <a:avLst/>
              <a:gdLst>
                <a:gd name="connsiteX0" fmla="*/ 135500 w 135500"/>
                <a:gd name="connsiteY0" fmla="*/ 0 h 195838"/>
                <a:gd name="connsiteX1" fmla="*/ 135500 w 135500"/>
                <a:gd name="connsiteY1" fmla="*/ 195838 h 195838"/>
                <a:gd name="connsiteX2" fmla="*/ 0 w 135500"/>
                <a:gd name="connsiteY2" fmla="*/ 195838 h 195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500" h="195838">
                  <a:moveTo>
                    <a:pt x="135500" y="0"/>
                  </a:moveTo>
                  <a:lnTo>
                    <a:pt x="135500" y="195838"/>
                  </a:lnTo>
                  <a:lnTo>
                    <a:pt x="0" y="195838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B25F779-D6FE-480D-967F-495E3E89B3B2}"/>
              </a:ext>
            </a:extLst>
          </p:cNvPr>
          <p:cNvSpPr/>
          <p:nvPr/>
        </p:nvSpPr>
        <p:spPr>
          <a:xfrm>
            <a:off x="0" y="6799525"/>
            <a:ext cx="12199401" cy="54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사각형: 둥근 모서리 94">
            <a:extLst>
              <a:ext uri="{FF2B5EF4-FFF2-40B4-BE49-F238E27FC236}">
                <a16:creationId xmlns:a16="http://schemas.microsoft.com/office/drawing/2014/main" id="{0D7ED3BD-4925-469D-A336-D40406943326}"/>
              </a:ext>
            </a:extLst>
          </p:cNvPr>
          <p:cNvSpPr/>
          <p:nvPr/>
        </p:nvSpPr>
        <p:spPr>
          <a:xfrm>
            <a:off x="386694" y="114145"/>
            <a:ext cx="3717194" cy="3298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  <a:effectLst>
            <a:outerShdw dist="63500" dir="2700000" algn="tl" rotWithShape="0">
              <a:schemeClr val="tx1">
                <a:lumMod val="85000"/>
                <a:lumOff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i="1" kern="0" dirty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</a:rPr>
              <a:t>PPT PRESENTATION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2E94BF-8F7C-41B7-B882-68D8B2D01739}"/>
              </a:ext>
            </a:extLst>
          </p:cNvPr>
          <p:cNvSpPr txBox="1"/>
          <p:nvPr/>
        </p:nvSpPr>
        <p:spPr>
          <a:xfrm>
            <a:off x="1688859" y="758234"/>
            <a:ext cx="9678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i="1" dirty="0">
                <a:solidFill>
                  <a:schemeClr val="bg1"/>
                </a:solidFill>
              </a:rPr>
              <a:t>지역별 총 보이스피싱 건수 시각화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51F4E2-300F-4204-827B-14D7E7F51CE2}"/>
              </a:ext>
            </a:extLst>
          </p:cNvPr>
          <p:cNvSpPr txBox="1"/>
          <p:nvPr/>
        </p:nvSpPr>
        <p:spPr>
          <a:xfrm>
            <a:off x="87471" y="5210790"/>
            <a:ext cx="9050413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2"/>
                </a:solidFill>
              </a:rPr>
              <a:t>00~07</a:t>
            </a:r>
            <a:r>
              <a:rPr lang="ko-KR" altLang="en-US" b="1" dirty="0">
                <a:solidFill>
                  <a:schemeClr val="bg2"/>
                </a:solidFill>
              </a:rPr>
              <a:t>시까지는 보이스피싱이 거의 없음</a:t>
            </a:r>
            <a:endParaRPr lang="en-US" altLang="ko-KR" b="1" dirty="0">
              <a:solidFill>
                <a:schemeClr val="bg2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2"/>
                </a:solidFill>
              </a:rPr>
              <a:t>08</a:t>
            </a:r>
            <a:r>
              <a:rPr lang="ko-KR" altLang="en-US" b="1" dirty="0">
                <a:solidFill>
                  <a:schemeClr val="bg2"/>
                </a:solidFill>
              </a:rPr>
              <a:t>시 부터 점점 증가하다가 </a:t>
            </a:r>
            <a:r>
              <a:rPr lang="en-US" altLang="ko-KR" b="1" dirty="0">
                <a:solidFill>
                  <a:schemeClr val="bg2"/>
                </a:solidFill>
              </a:rPr>
              <a:t>10~12</a:t>
            </a:r>
            <a:r>
              <a:rPr lang="ko-KR" altLang="en-US" b="1" dirty="0">
                <a:solidFill>
                  <a:schemeClr val="bg2"/>
                </a:solidFill>
              </a:rPr>
              <a:t>시 사이에 가장 많이 증가</a:t>
            </a:r>
            <a:endParaRPr lang="en-US" altLang="ko-KR" b="1" dirty="0">
              <a:solidFill>
                <a:schemeClr val="bg2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2"/>
                </a:solidFill>
              </a:rPr>
              <a:t>이후에는 점점 감소하는 추세 확인 가능</a:t>
            </a:r>
            <a:endParaRPr lang="en-US" altLang="ko-KR" b="1" dirty="0">
              <a:solidFill>
                <a:schemeClr val="bg2"/>
              </a:solidFill>
            </a:endParaRPr>
          </a:p>
          <a:p>
            <a:r>
              <a:rPr lang="ko-KR" altLang="en-US" b="1" dirty="0">
                <a:solidFill>
                  <a:schemeClr val="bg2"/>
                </a:solidFill>
              </a:rPr>
              <a:t>   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BA2F67-2BFC-41F5-AE3E-63D4B2E7F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8" y="1527675"/>
            <a:ext cx="5846737" cy="3567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42E895DD-4E49-4EE2-A354-A2F6BC28F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780" y="1527675"/>
            <a:ext cx="6255892" cy="3567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9198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049854E-835B-4E85-B147-5E9D253029C3}"/>
              </a:ext>
            </a:extLst>
          </p:cNvPr>
          <p:cNvGrpSpPr/>
          <p:nvPr/>
        </p:nvGrpSpPr>
        <p:grpSpPr>
          <a:xfrm>
            <a:off x="0" y="4474"/>
            <a:ext cx="12192000" cy="619360"/>
            <a:chOff x="0" y="4474"/>
            <a:chExt cx="12192000" cy="61936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C35C89C-BDC3-4493-A3BC-C3D604CA1CAF}"/>
                </a:ext>
              </a:extLst>
            </p:cNvPr>
            <p:cNvSpPr/>
            <p:nvPr/>
          </p:nvSpPr>
          <p:spPr>
            <a:xfrm>
              <a:off x="9329" y="4474"/>
              <a:ext cx="12178568" cy="61351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평행 사변형 92">
              <a:extLst>
                <a:ext uri="{FF2B5EF4-FFF2-40B4-BE49-F238E27FC236}">
                  <a16:creationId xmlns:a16="http://schemas.microsoft.com/office/drawing/2014/main" id="{26DEACD9-EC7B-4D64-A93E-A8175089148F}"/>
                </a:ext>
              </a:extLst>
            </p:cNvPr>
            <p:cNvSpPr/>
            <p:nvPr/>
          </p:nvSpPr>
          <p:spPr>
            <a:xfrm>
              <a:off x="22015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3" name="평행 사변형 142">
              <a:extLst>
                <a:ext uri="{FF2B5EF4-FFF2-40B4-BE49-F238E27FC236}">
                  <a16:creationId xmlns:a16="http://schemas.microsoft.com/office/drawing/2014/main" id="{2F2E6169-1C50-46CA-86CE-3A15C9607EDA}"/>
                </a:ext>
              </a:extLst>
            </p:cNvPr>
            <p:cNvSpPr/>
            <p:nvPr/>
          </p:nvSpPr>
          <p:spPr>
            <a:xfrm>
              <a:off x="425142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4" name="평행 사변형 143">
              <a:extLst>
                <a:ext uri="{FF2B5EF4-FFF2-40B4-BE49-F238E27FC236}">
                  <a16:creationId xmlns:a16="http://schemas.microsoft.com/office/drawing/2014/main" id="{0257D512-E4D7-4DD6-92B5-EBFECF7344F4}"/>
                </a:ext>
              </a:extLst>
            </p:cNvPr>
            <p:cNvSpPr/>
            <p:nvPr/>
          </p:nvSpPr>
          <p:spPr>
            <a:xfrm>
              <a:off x="828270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5" name="평행 사변형 144">
              <a:extLst>
                <a:ext uri="{FF2B5EF4-FFF2-40B4-BE49-F238E27FC236}">
                  <a16:creationId xmlns:a16="http://schemas.microsoft.com/office/drawing/2014/main" id="{3B4EC5AF-F4DF-43B3-A953-2CD566F5D401}"/>
                </a:ext>
              </a:extLst>
            </p:cNvPr>
            <p:cNvSpPr/>
            <p:nvPr/>
          </p:nvSpPr>
          <p:spPr>
            <a:xfrm>
              <a:off x="1231397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6" name="평행 사변형 145">
              <a:extLst>
                <a:ext uri="{FF2B5EF4-FFF2-40B4-BE49-F238E27FC236}">
                  <a16:creationId xmlns:a16="http://schemas.microsoft.com/office/drawing/2014/main" id="{BB9A9513-0797-4CD9-A4EF-A234E67A98BF}"/>
                </a:ext>
              </a:extLst>
            </p:cNvPr>
            <p:cNvSpPr/>
            <p:nvPr/>
          </p:nvSpPr>
          <p:spPr>
            <a:xfrm>
              <a:off x="1634525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7" name="평행 사변형 146">
              <a:extLst>
                <a:ext uri="{FF2B5EF4-FFF2-40B4-BE49-F238E27FC236}">
                  <a16:creationId xmlns:a16="http://schemas.microsoft.com/office/drawing/2014/main" id="{8355522C-44BF-4FC9-8F73-C4EE9F9038D9}"/>
                </a:ext>
              </a:extLst>
            </p:cNvPr>
            <p:cNvSpPr/>
            <p:nvPr/>
          </p:nvSpPr>
          <p:spPr>
            <a:xfrm>
              <a:off x="2037652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8" name="평행 사변형 147">
              <a:extLst>
                <a:ext uri="{FF2B5EF4-FFF2-40B4-BE49-F238E27FC236}">
                  <a16:creationId xmlns:a16="http://schemas.microsoft.com/office/drawing/2014/main" id="{C64D3A3D-E488-4B67-9CBE-C9CE8B7E0320}"/>
                </a:ext>
              </a:extLst>
            </p:cNvPr>
            <p:cNvSpPr/>
            <p:nvPr/>
          </p:nvSpPr>
          <p:spPr>
            <a:xfrm>
              <a:off x="2440779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9" name="평행 사변형 148">
              <a:extLst>
                <a:ext uri="{FF2B5EF4-FFF2-40B4-BE49-F238E27FC236}">
                  <a16:creationId xmlns:a16="http://schemas.microsoft.com/office/drawing/2014/main" id="{DDDCAA0A-66BB-46F8-8920-F63DB4F02F10}"/>
                </a:ext>
              </a:extLst>
            </p:cNvPr>
            <p:cNvSpPr/>
            <p:nvPr/>
          </p:nvSpPr>
          <p:spPr>
            <a:xfrm>
              <a:off x="2843907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0" name="평행 사변형 149">
              <a:extLst>
                <a:ext uri="{FF2B5EF4-FFF2-40B4-BE49-F238E27FC236}">
                  <a16:creationId xmlns:a16="http://schemas.microsoft.com/office/drawing/2014/main" id="{8F5F769C-CFA0-4ED2-A7EC-1D4D8F9056FF}"/>
                </a:ext>
              </a:extLst>
            </p:cNvPr>
            <p:cNvSpPr/>
            <p:nvPr/>
          </p:nvSpPr>
          <p:spPr>
            <a:xfrm>
              <a:off x="3247034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1" name="평행 사변형 150">
              <a:extLst>
                <a:ext uri="{FF2B5EF4-FFF2-40B4-BE49-F238E27FC236}">
                  <a16:creationId xmlns:a16="http://schemas.microsoft.com/office/drawing/2014/main" id="{D2E0C0D8-1096-4220-8927-FA023627BC5B}"/>
                </a:ext>
              </a:extLst>
            </p:cNvPr>
            <p:cNvSpPr/>
            <p:nvPr/>
          </p:nvSpPr>
          <p:spPr>
            <a:xfrm>
              <a:off x="3650162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2" name="평행 사변형 151">
              <a:extLst>
                <a:ext uri="{FF2B5EF4-FFF2-40B4-BE49-F238E27FC236}">
                  <a16:creationId xmlns:a16="http://schemas.microsoft.com/office/drawing/2014/main" id="{C751998C-9C80-420E-844E-05834F4811C4}"/>
                </a:ext>
              </a:extLst>
            </p:cNvPr>
            <p:cNvSpPr/>
            <p:nvPr/>
          </p:nvSpPr>
          <p:spPr>
            <a:xfrm>
              <a:off x="4053289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3" name="평행 사변형 152">
              <a:extLst>
                <a:ext uri="{FF2B5EF4-FFF2-40B4-BE49-F238E27FC236}">
                  <a16:creationId xmlns:a16="http://schemas.microsoft.com/office/drawing/2014/main" id="{632E107F-106B-492E-A572-9A9401BC7099}"/>
                </a:ext>
              </a:extLst>
            </p:cNvPr>
            <p:cNvSpPr/>
            <p:nvPr/>
          </p:nvSpPr>
          <p:spPr>
            <a:xfrm>
              <a:off x="4456416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4" name="평행 사변형 153">
              <a:extLst>
                <a:ext uri="{FF2B5EF4-FFF2-40B4-BE49-F238E27FC236}">
                  <a16:creationId xmlns:a16="http://schemas.microsoft.com/office/drawing/2014/main" id="{BA41C4FD-0388-4850-8228-B45EE6BF445F}"/>
                </a:ext>
              </a:extLst>
            </p:cNvPr>
            <p:cNvSpPr/>
            <p:nvPr/>
          </p:nvSpPr>
          <p:spPr>
            <a:xfrm>
              <a:off x="4859544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5" name="평행 사변형 154">
              <a:extLst>
                <a:ext uri="{FF2B5EF4-FFF2-40B4-BE49-F238E27FC236}">
                  <a16:creationId xmlns:a16="http://schemas.microsoft.com/office/drawing/2014/main" id="{A263E2E2-4FE5-47FB-8938-C513591188EA}"/>
                </a:ext>
              </a:extLst>
            </p:cNvPr>
            <p:cNvSpPr/>
            <p:nvPr/>
          </p:nvSpPr>
          <p:spPr>
            <a:xfrm>
              <a:off x="5262671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6" name="평행 사변형 155">
              <a:extLst>
                <a:ext uri="{FF2B5EF4-FFF2-40B4-BE49-F238E27FC236}">
                  <a16:creationId xmlns:a16="http://schemas.microsoft.com/office/drawing/2014/main" id="{B4DAE30F-6BC9-41EC-916F-85AF60DB806F}"/>
                </a:ext>
              </a:extLst>
            </p:cNvPr>
            <p:cNvSpPr/>
            <p:nvPr/>
          </p:nvSpPr>
          <p:spPr>
            <a:xfrm>
              <a:off x="5665799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7" name="평행 사변형 156">
              <a:extLst>
                <a:ext uri="{FF2B5EF4-FFF2-40B4-BE49-F238E27FC236}">
                  <a16:creationId xmlns:a16="http://schemas.microsoft.com/office/drawing/2014/main" id="{E486B4A2-1973-448B-BE6E-533F62511113}"/>
                </a:ext>
              </a:extLst>
            </p:cNvPr>
            <p:cNvSpPr/>
            <p:nvPr/>
          </p:nvSpPr>
          <p:spPr>
            <a:xfrm>
              <a:off x="6068926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8" name="평행 사변형 157">
              <a:extLst>
                <a:ext uri="{FF2B5EF4-FFF2-40B4-BE49-F238E27FC236}">
                  <a16:creationId xmlns:a16="http://schemas.microsoft.com/office/drawing/2014/main" id="{8131AD11-1DB6-4EA8-866C-1F7CBFAC7BFE}"/>
                </a:ext>
              </a:extLst>
            </p:cNvPr>
            <p:cNvSpPr/>
            <p:nvPr/>
          </p:nvSpPr>
          <p:spPr>
            <a:xfrm>
              <a:off x="6472053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평행 사변형 158">
              <a:extLst>
                <a:ext uri="{FF2B5EF4-FFF2-40B4-BE49-F238E27FC236}">
                  <a16:creationId xmlns:a16="http://schemas.microsoft.com/office/drawing/2014/main" id="{F60F6752-437E-448E-ACAA-45928ACFB737}"/>
                </a:ext>
              </a:extLst>
            </p:cNvPr>
            <p:cNvSpPr/>
            <p:nvPr/>
          </p:nvSpPr>
          <p:spPr>
            <a:xfrm>
              <a:off x="6875181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0" name="평행 사변형 159">
              <a:extLst>
                <a:ext uri="{FF2B5EF4-FFF2-40B4-BE49-F238E27FC236}">
                  <a16:creationId xmlns:a16="http://schemas.microsoft.com/office/drawing/2014/main" id="{DAC4F9D7-3EA8-4587-999A-50466869A667}"/>
                </a:ext>
              </a:extLst>
            </p:cNvPr>
            <p:cNvSpPr/>
            <p:nvPr/>
          </p:nvSpPr>
          <p:spPr>
            <a:xfrm>
              <a:off x="7278308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1" name="평행 사변형 160">
              <a:extLst>
                <a:ext uri="{FF2B5EF4-FFF2-40B4-BE49-F238E27FC236}">
                  <a16:creationId xmlns:a16="http://schemas.microsoft.com/office/drawing/2014/main" id="{549AEC14-315B-4EE2-A2A0-B5783A26A5B5}"/>
                </a:ext>
              </a:extLst>
            </p:cNvPr>
            <p:cNvSpPr/>
            <p:nvPr/>
          </p:nvSpPr>
          <p:spPr>
            <a:xfrm>
              <a:off x="7681436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2" name="평행 사변형 161">
              <a:extLst>
                <a:ext uri="{FF2B5EF4-FFF2-40B4-BE49-F238E27FC236}">
                  <a16:creationId xmlns:a16="http://schemas.microsoft.com/office/drawing/2014/main" id="{B0DB70DF-AD66-4208-9784-B2C2BC9A90A8}"/>
                </a:ext>
              </a:extLst>
            </p:cNvPr>
            <p:cNvSpPr/>
            <p:nvPr/>
          </p:nvSpPr>
          <p:spPr>
            <a:xfrm>
              <a:off x="8084563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3" name="평행 사변형 162">
              <a:extLst>
                <a:ext uri="{FF2B5EF4-FFF2-40B4-BE49-F238E27FC236}">
                  <a16:creationId xmlns:a16="http://schemas.microsoft.com/office/drawing/2014/main" id="{C5CBCE5A-83A1-4FAE-9005-5FCA0A08C619}"/>
                </a:ext>
              </a:extLst>
            </p:cNvPr>
            <p:cNvSpPr/>
            <p:nvPr/>
          </p:nvSpPr>
          <p:spPr>
            <a:xfrm>
              <a:off x="8487690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4" name="평행 사변형 163">
              <a:extLst>
                <a:ext uri="{FF2B5EF4-FFF2-40B4-BE49-F238E27FC236}">
                  <a16:creationId xmlns:a16="http://schemas.microsoft.com/office/drawing/2014/main" id="{991AEFB0-2211-4659-8CE3-82BEF1AA08D4}"/>
                </a:ext>
              </a:extLst>
            </p:cNvPr>
            <p:cNvSpPr/>
            <p:nvPr/>
          </p:nvSpPr>
          <p:spPr>
            <a:xfrm>
              <a:off x="8890818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5" name="평행 사변형 164">
              <a:extLst>
                <a:ext uri="{FF2B5EF4-FFF2-40B4-BE49-F238E27FC236}">
                  <a16:creationId xmlns:a16="http://schemas.microsoft.com/office/drawing/2014/main" id="{89FB1CF9-F3BC-4D97-9DD4-5E3F9CEFAA58}"/>
                </a:ext>
              </a:extLst>
            </p:cNvPr>
            <p:cNvSpPr/>
            <p:nvPr/>
          </p:nvSpPr>
          <p:spPr>
            <a:xfrm>
              <a:off x="9293945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6" name="평행 사변형 165">
              <a:extLst>
                <a:ext uri="{FF2B5EF4-FFF2-40B4-BE49-F238E27FC236}">
                  <a16:creationId xmlns:a16="http://schemas.microsoft.com/office/drawing/2014/main" id="{1E1B4EB0-B425-407A-A166-5B2DFF553446}"/>
                </a:ext>
              </a:extLst>
            </p:cNvPr>
            <p:cNvSpPr/>
            <p:nvPr/>
          </p:nvSpPr>
          <p:spPr>
            <a:xfrm>
              <a:off x="9697072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7" name="평행 사변형 166">
              <a:extLst>
                <a:ext uri="{FF2B5EF4-FFF2-40B4-BE49-F238E27FC236}">
                  <a16:creationId xmlns:a16="http://schemas.microsoft.com/office/drawing/2014/main" id="{8466ED32-6492-453A-AA0D-6D56CD1533C2}"/>
                </a:ext>
              </a:extLst>
            </p:cNvPr>
            <p:cNvSpPr/>
            <p:nvPr/>
          </p:nvSpPr>
          <p:spPr>
            <a:xfrm>
              <a:off x="10100200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8" name="평행 사변형 167">
              <a:extLst>
                <a:ext uri="{FF2B5EF4-FFF2-40B4-BE49-F238E27FC236}">
                  <a16:creationId xmlns:a16="http://schemas.microsoft.com/office/drawing/2014/main" id="{96F3FF47-91F9-474B-8A0E-991635A232B2}"/>
                </a:ext>
              </a:extLst>
            </p:cNvPr>
            <p:cNvSpPr/>
            <p:nvPr/>
          </p:nvSpPr>
          <p:spPr>
            <a:xfrm>
              <a:off x="10503327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9" name="평행 사변형 168">
              <a:extLst>
                <a:ext uri="{FF2B5EF4-FFF2-40B4-BE49-F238E27FC236}">
                  <a16:creationId xmlns:a16="http://schemas.microsoft.com/office/drawing/2014/main" id="{5D93AE75-44F0-422D-866D-7F019B988562}"/>
                </a:ext>
              </a:extLst>
            </p:cNvPr>
            <p:cNvSpPr/>
            <p:nvPr/>
          </p:nvSpPr>
          <p:spPr>
            <a:xfrm>
              <a:off x="10906455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0" name="평행 사변형 169">
              <a:extLst>
                <a:ext uri="{FF2B5EF4-FFF2-40B4-BE49-F238E27FC236}">
                  <a16:creationId xmlns:a16="http://schemas.microsoft.com/office/drawing/2014/main" id="{F6DE7FCB-0670-4815-A52B-0AA82C1EC0AB}"/>
                </a:ext>
              </a:extLst>
            </p:cNvPr>
            <p:cNvSpPr/>
            <p:nvPr/>
          </p:nvSpPr>
          <p:spPr>
            <a:xfrm>
              <a:off x="11309582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B53940CC-8BDA-4625-AC7E-11D3CA53FB4F}"/>
                </a:ext>
              </a:extLst>
            </p:cNvPr>
            <p:cNvSpPr/>
            <p:nvPr/>
          </p:nvSpPr>
          <p:spPr>
            <a:xfrm>
              <a:off x="11712709" y="4474"/>
              <a:ext cx="479290" cy="613518"/>
            </a:xfrm>
            <a:custGeom>
              <a:avLst/>
              <a:gdLst>
                <a:gd name="connsiteX0" fmla="*/ 424491 w 479290"/>
                <a:gd name="connsiteY0" fmla="*/ 0 h 613518"/>
                <a:gd name="connsiteX1" fmla="*/ 479290 w 479290"/>
                <a:gd name="connsiteY1" fmla="*/ 0 h 613518"/>
                <a:gd name="connsiteX2" fmla="*/ 479290 w 479290"/>
                <a:gd name="connsiteY2" fmla="*/ 164916 h 613518"/>
                <a:gd name="connsiteX3" fmla="*/ 168904 w 479290"/>
                <a:gd name="connsiteY3" fmla="*/ 613518 h 613518"/>
                <a:gd name="connsiteX4" fmla="*/ 0 w 479290"/>
                <a:gd name="connsiteY4" fmla="*/ 613518 h 613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290" h="613518">
                  <a:moveTo>
                    <a:pt x="424491" y="0"/>
                  </a:moveTo>
                  <a:lnTo>
                    <a:pt x="479290" y="0"/>
                  </a:lnTo>
                  <a:lnTo>
                    <a:pt x="479290" y="164916"/>
                  </a:lnTo>
                  <a:lnTo>
                    <a:pt x="168904" y="613518"/>
                  </a:lnTo>
                  <a:lnTo>
                    <a:pt x="0" y="613518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283D2635-0AD3-4B85-86A3-F9987EEBC648}"/>
                </a:ext>
              </a:extLst>
            </p:cNvPr>
            <p:cNvSpPr/>
            <p:nvPr/>
          </p:nvSpPr>
          <p:spPr>
            <a:xfrm>
              <a:off x="0" y="4475"/>
              <a:ext cx="254631" cy="368019"/>
            </a:xfrm>
            <a:custGeom>
              <a:avLst/>
              <a:gdLst>
                <a:gd name="connsiteX0" fmla="*/ 85727 w 254631"/>
                <a:gd name="connsiteY0" fmla="*/ 0 h 368019"/>
                <a:gd name="connsiteX1" fmla="*/ 254631 w 254631"/>
                <a:gd name="connsiteY1" fmla="*/ 0 h 368019"/>
                <a:gd name="connsiteX2" fmla="*/ 0 w 254631"/>
                <a:gd name="connsiteY2" fmla="*/ 368019 h 368019"/>
                <a:gd name="connsiteX3" fmla="*/ 0 w 254631"/>
                <a:gd name="connsiteY3" fmla="*/ 123901 h 368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31" h="368019">
                  <a:moveTo>
                    <a:pt x="85727" y="0"/>
                  </a:moveTo>
                  <a:lnTo>
                    <a:pt x="254631" y="0"/>
                  </a:lnTo>
                  <a:lnTo>
                    <a:pt x="0" y="368019"/>
                  </a:lnTo>
                  <a:lnTo>
                    <a:pt x="0" y="12390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0A72AD87-355F-47BF-9396-DAE1CF34963A}"/>
                </a:ext>
              </a:extLst>
            </p:cNvPr>
            <p:cNvSpPr/>
            <p:nvPr/>
          </p:nvSpPr>
          <p:spPr>
            <a:xfrm>
              <a:off x="12056500" y="427996"/>
              <a:ext cx="135500" cy="195838"/>
            </a:xfrm>
            <a:custGeom>
              <a:avLst/>
              <a:gdLst>
                <a:gd name="connsiteX0" fmla="*/ 135500 w 135500"/>
                <a:gd name="connsiteY0" fmla="*/ 0 h 195838"/>
                <a:gd name="connsiteX1" fmla="*/ 135500 w 135500"/>
                <a:gd name="connsiteY1" fmla="*/ 195838 h 195838"/>
                <a:gd name="connsiteX2" fmla="*/ 0 w 135500"/>
                <a:gd name="connsiteY2" fmla="*/ 195838 h 195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500" h="195838">
                  <a:moveTo>
                    <a:pt x="135500" y="0"/>
                  </a:moveTo>
                  <a:lnTo>
                    <a:pt x="135500" y="195838"/>
                  </a:lnTo>
                  <a:lnTo>
                    <a:pt x="0" y="195838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B25F779-D6FE-480D-967F-495E3E89B3B2}"/>
              </a:ext>
            </a:extLst>
          </p:cNvPr>
          <p:cNvSpPr/>
          <p:nvPr/>
        </p:nvSpPr>
        <p:spPr>
          <a:xfrm>
            <a:off x="0" y="6799525"/>
            <a:ext cx="12199401" cy="54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사각형: 둥근 모서리 94">
            <a:extLst>
              <a:ext uri="{FF2B5EF4-FFF2-40B4-BE49-F238E27FC236}">
                <a16:creationId xmlns:a16="http://schemas.microsoft.com/office/drawing/2014/main" id="{0D7ED3BD-4925-469D-A336-D40406943326}"/>
              </a:ext>
            </a:extLst>
          </p:cNvPr>
          <p:cNvSpPr/>
          <p:nvPr/>
        </p:nvSpPr>
        <p:spPr>
          <a:xfrm>
            <a:off x="386694" y="114145"/>
            <a:ext cx="3717194" cy="3298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  <a:effectLst>
            <a:outerShdw dist="63500" dir="2700000" algn="tl" rotWithShape="0">
              <a:schemeClr val="tx1">
                <a:lumMod val="85000"/>
                <a:lumOff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i="1" kern="0" dirty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</a:rPr>
              <a:t>PPT PRESENTATION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2E94BF-8F7C-41B7-B882-68D8B2D01739}"/>
              </a:ext>
            </a:extLst>
          </p:cNvPr>
          <p:cNvSpPr txBox="1"/>
          <p:nvPr/>
        </p:nvSpPr>
        <p:spPr>
          <a:xfrm>
            <a:off x="1688859" y="758234"/>
            <a:ext cx="9678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i="1" dirty="0">
                <a:solidFill>
                  <a:schemeClr val="bg1"/>
                </a:solidFill>
              </a:rPr>
              <a:t>지역별 요일 보이스피싱 건수 시각화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51F4E2-300F-4204-827B-14D7E7F51CE2}"/>
              </a:ext>
            </a:extLst>
          </p:cNvPr>
          <p:cNvSpPr txBox="1"/>
          <p:nvPr/>
        </p:nvSpPr>
        <p:spPr>
          <a:xfrm>
            <a:off x="721839" y="5453434"/>
            <a:ext cx="9718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/>
                </a:solidFill>
              </a:rPr>
              <a:t>인구가 가장 많은 경기도와 서울 에서 발생 건수가 가장 많음</a:t>
            </a: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/>
                </a:solidFill>
              </a:rPr>
              <a:t>평일에 발생건수가 가장 많고 주말에는 평일에 비해 발생건수가 현저히 적음</a:t>
            </a: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D68E23-A945-4F9D-8950-CBFDCBD8A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18" y="1497750"/>
            <a:ext cx="10685999" cy="386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46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049854E-835B-4E85-B147-5E9D253029C3}"/>
              </a:ext>
            </a:extLst>
          </p:cNvPr>
          <p:cNvGrpSpPr/>
          <p:nvPr/>
        </p:nvGrpSpPr>
        <p:grpSpPr>
          <a:xfrm>
            <a:off x="0" y="4474"/>
            <a:ext cx="12192000" cy="619360"/>
            <a:chOff x="0" y="4474"/>
            <a:chExt cx="12192000" cy="61936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C35C89C-BDC3-4493-A3BC-C3D604CA1CAF}"/>
                </a:ext>
              </a:extLst>
            </p:cNvPr>
            <p:cNvSpPr/>
            <p:nvPr/>
          </p:nvSpPr>
          <p:spPr>
            <a:xfrm>
              <a:off x="9329" y="4474"/>
              <a:ext cx="12178568" cy="61351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평행 사변형 92">
              <a:extLst>
                <a:ext uri="{FF2B5EF4-FFF2-40B4-BE49-F238E27FC236}">
                  <a16:creationId xmlns:a16="http://schemas.microsoft.com/office/drawing/2014/main" id="{26DEACD9-EC7B-4D64-A93E-A8175089148F}"/>
                </a:ext>
              </a:extLst>
            </p:cNvPr>
            <p:cNvSpPr/>
            <p:nvPr/>
          </p:nvSpPr>
          <p:spPr>
            <a:xfrm>
              <a:off x="22015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3" name="평행 사변형 142">
              <a:extLst>
                <a:ext uri="{FF2B5EF4-FFF2-40B4-BE49-F238E27FC236}">
                  <a16:creationId xmlns:a16="http://schemas.microsoft.com/office/drawing/2014/main" id="{2F2E6169-1C50-46CA-86CE-3A15C9607EDA}"/>
                </a:ext>
              </a:extLst>
            </p:cNvPr>
            <p:cNvSpPr/>
            <p:nvPr/>
          </p:nvSpPr>
          <p:spPr>
            <a:xfrm>
              <a:off x="425142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4" name="평행 사변형 143">
              <a:extLst>
                <a:ext uri="{FF2B5EF4-FFF2-40B4-BE49-F238E27FC236}">
                  <a16:creationId xmlns:a16="http://schemas.microsoft.com/office/drawing/2014/main" id="{0257D512-E4D7-4DD6-92B5-EBFECF7344F4}"/>
                </a:ext>
              </a:extLst>
            </p:cNvPr>
            <p:cNvSpPr/>
            <p:nvPr/>
          </p:nvSpPr>
          <p:spPr>
            <a:xfrm>
              <a:off x="828270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5" name="평행 사변형 144">
              <a:extLst>
                <a:ext uri="{FF2B5EF4-FFF2-40B4-BE49-F238E27FC236}">
                  <a16:creationId xmlns:a16="http://schemas.microsoft.com/office/drawing/2014/main" id="{3B4EC5AF-F4DF-43B3-A953-2CD566F5D401}"/>
                </a:ext>
              </a:extLst>
            </p:cNvPr>
            <p:cNvSpPr/>
            <p:nvPr/>
          </p:nvSpPr>
          <p:spPr>
            <a:xfrm>
              <a:off x="1231397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6" name="평행 사변형 145">
              <a:extLst>
                <a:ext uri="{FF2B5EF4-FFF2-40B4-BE49-F238E27FC236}">
                  <a16:creationId xmlns:a16="http://schemas.microsoft.com/office/drawing/2014/main" id="{BB9A9513-0797-4CD9-A4EF-A234E67A98BF}"/>
                </a:ext>
              </a:extLst>
            </p:cNvPr>
            <p:cNvSpPr/>
            <p:nvPr/>
          </p:nvSpPr>
          <p:spPr>
            <a:xfrm>
              <a:off x="1634525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7" name="평행 사변형 146">
              <a:extLst>
                <a:ext uri="{FF2B5EF4-FFF2-40B4-BE49-F238E27FC236}">
                  <a16:creationId xmlns:a16="http://schemas.microsoft.com/office/drawing/2014/main" id="{8355522C-44BF-4FC9-8F73-C4EE9F9038D9}"/>
                </a:ext>
              </a:extLst>
            </p:cNvPr>
            <p:cNvSpPr/>
            <p:nvPr/>
          </p:nvSpPr>
          <p:spPr>
            <a:xfrm>
              <a:off x="2037652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8" name="평행 사변형 147">
              <a:extLst>
                <a:ext uri="{FF2B5EF4-FFF2-40B4-BE49-F238E27FC236}">
                  <a16:creationId xmlns:a16="http://schemas.microsoft.com/office/drawing/2014/main" id="{C64D3A3D-E488-4B67-9CBE-C9CE8B7E0320}"/>
                </a:ext>
              </a:extLst>
            </p:cNvPr>
            <p:cNvSpPr/>
            <p:nvPr/>
          </p:nvSpPr>
          <p:spPr>
            <a:xfrm>
              <a:off x="2440779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9" name="평행 사변형 148">
              <a:extLst>
                <a:ext uri="{FF2B5EF4-FFF2-40B4-BE49-F238E27FC236}">
                  <a16:creationId xmlns:a16="http://schemas.microsoft.com/office/drawing/2014/main" id="{DDDCAA0A-66BB-46F8-8920-F63DB4F02F10}"/>
                </a:ext>
              </a:extLst>
            </p:cNvPr>
            <p:cNvSpPr/>
            <p:nvPr/>
          </p:nvSpPr>
          <p:spPr>
            <a:xfrm>
              <a:off x="2843907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0" name="평행 사변형 149">
              <a:extLst>
                <a:ext uri="{FF2B5EF4-FFF2-40B4-BE49-F238E27FC236}">
                  <a16:creationId xmlns:a16="http://schemas.microsoft.com/office/drawing/2014/main" id="{8F5F769C-CFA0-4ED2-A7EC-1D4D8F9056FF}"/>
                </a:ext>
              </a:extLst>
            </p:cNvPr>
            <p:cNvSpPr/>
            <p:nvPr/>
          </p:nvSpPr>
          <p:spPr>
            <a:xfrm>
              <a:off x="3247034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1" name="평행 사변형 150">
              <a:extLst>
                <a:ext uri="{FF2B5EF4-FFF2-40B4-BE49-F238E27FC236}">
                  <a16:creationId xmlns:a16="http://schemas.microsoft.com/office/drawing/2014/main" id="{D2E0C0D8-1096-4220-8927-FA023627BC5B}"/>
                </a:ext>
              </a:extLst>
            </p:cNvPr>
            <p:cNvSpPr/>
            <p:nvPr/>
          </p:nvSpPr>
          <p:spPr>
            <a:xfrm>
              <a:off x="3650162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2" name="평행 사변형 151">
              <a:extLst>
                <a:ext uri="{FF2B5EF4-FFF2-40B4-BE49-F238E27FC236}">
                  <a16:creationId xmlns:a16="http://schemas.microsoft.com/office/drawing/2014/main" id="{C751998C-9C80-420E-844E-05834F4811C4}"/>
                </a:ext>
              </a:extLst>
            </p:cNvPr>
            <p:cNvSpPr/>
            <p:nvPr/>
          </p:nvSpPr>
          <p:spPr>
            <a:xfrm>
              <a:off x="4053289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3" name="평행 사변형 152">
              <a:extLst>
                <a:ext uri="{FF2B5EF4-FFF2-40B4-BE49-F238E27FC236}">
                  <a16:creationId xmlns:a16="http://schemas.microsoft.com/office/drawing/2014/main" id="{632E107F-106B-492E-A572-9A9401BC7099}"/>
                </a:ext>
              </a:extLst>
            </p:cNvPr>
            <p:cNvSpPr/>
            <p:nvPr/>
          </p:nvSpPr>
          <p:spPr>
            <a:xfrm>
              <a:off x="4456416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4" name="평행 사변형 153">
              <a:extLst>
                <a:ext uri="{FF2B5EF4-FFF2-40B4-BE49-F238E27FC236}">
                  <a16:creationId xmlns:a16="http://schemas.microsoft.com/office/drawing/2014/main" id="{BA41C4FD-0388-4850-8228-B45EE6BF445F}"/>
                </a:ext>
              </a:extLst>
            </p:cNvPr>
            <p:cNvSpPr/>
            <p:nvPr/>
          </p:nvSpPr>
          <p:spPr>
            <a:xfrm>
              <a:off x="4859544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5" name="평행 사변형 154">
              <a:extLst>
                <a:ext uri="{FF2B5EF4-FFF2-40B4-BE49-F238E27FC236}">
                  <a16:creationId xmlns:a16="http://schemas.microsoft.com/office/drawing/2014/main" id="{A263E2E2-4FE5-47FB-8938-C513591188EA}"/>
                </a:ext>
              </a:extLst>
            </p:cNvPr>
            <p:cNvSpPr/>
            <p:nvPr/>
          </p:nvSpPr>
          <p:spPr>
            <a:xfrm>
              <a:off x="5262671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6" name="평행 사변형 155">
              <a:extLst>
                <a:ext uri="{FF2B5EF4-FFF2-40B4-BE49-F238E27FC236}">
                  <a16:creationId xmlns:a16="http://schemas.microsoft.com/office/drawing/2014/main" id="{B4DAE30F-6BC9-41EC-916F-85AF60DB806F}"/>
                </a:ext>
              </a:extLst>
            </p:cNvPr>
            <p:cNvSpPr/>
            <p:nvPr/>
          </p:nvSpPr>
          <p:spPr>
            <a:xfrm>
              <a:off x="5665799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7" name="평행 사변형 156">
              <a:extLst>
                <a:ext uri="{FF2B5EF4-FFF2-40B4-BE49-F238E27FC236}">
                  <a16:creationId xmlns:a16="http://schemas.microsoft.com/office/drawing/2014/main" id="{E486B4A2-1973-448B-BE6E-533F62511113}"/>
                </a:ext>
              </a:extLst>
            </p:cNvPr>
            <p:cNvSpPr/>
            <p:nvPr/>
          </p:nvSpPr>
          <p:spPr>
            <a:xfrm>
              <a:off x="6068926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8" name="평행 사변형 157">
              <a:extLst>
                <a:ext uri="{FF2B5EF4-FFF2-40B4-BE49-F238E27FC236}">
                  <a16:creationId xmlns:a16="http://schemas.microsoft.com/office/drawing/2014/main" id="{8131AD11-1DB6-4EA8-866C-1F7CBFAC7BFE}"/>
                </a:ext>
              </a:extLst>
            </p:cNvPr>
            <p:cNvSpPr/>
            <p:nvPr/>
          </p:nvSpPr>
          <p:spPr>
            <a:xfrm>
              <a:off x="6472053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평행 사변형 158">
              <a:extLst>
                <a:ext uri="{FF2B5EF4-FFF2-40B4-BE49-F238E27FC236}">
                  <a16:creationId xmlns:a16="http://schemas.microsoft.com/office/drawing/2014/main" id="{F60F6752-437E-448E-ACAA-45928ACFB737}"/>
                </a:ext>
              </a:extLst>
            </p:cNvPr>
            <p:cNvSpPr/>
            <p:nvPr/>
          </p:nvSpPr>
          <p:spPr>
            <a:xfrm>
              <a:off x="6875181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0" name="평행 사변형 159">
              <a:extLst>
                <a:ext uri="{FF2B5EF4-FFF2-40B4-BE49-F238E27FC236}">
                  <a16:creationId xmlns:a16="http://schemas.microsoft.com/office/drawing/2014/main" id="{DAC4F9D7-3EA8-4587-999A-50466869A667}"/>
                </a:ext>
              </a:extLst>
            </p:cNvPr>
            <p:cNvSpPr/>
            <p:nvPr/>
          </p:nvSpPr>
          <p:spPr>
            <a:xfrm>
              <a:off x="7278308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1" name="평행 사변형 160">
              <a:extLst>
                <a:ext uri="{FF2B5EF4-FFF2-40B4-BE49-F238E27FC236}">
                  <a16:creationId xmlns:a16="http://schemas.microsoft.com/office/drawing/2014/main" id="{549AEC14-315B-4EE2-A2A0-B5783A26A5B5}"/>
                </a:ext>
              </a:extLst>
            </p:cNvPr>
            <p:cNvSpPr/>
            <p:nvPr/>
          </p:nvSpPr>
          <p:spPr>
            <a:xfrm>
              <a:off x="7681436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2" name="평행 사변형 161">
              <a:extLst>
                <a:ext uri="{FF2B5EF4-FFF2-40B4-BE49-F238E27FC236}">
                  <a16:creationId xmlns:a16="http://schemas.microsoft.com/office/drawing/2014/main" id="{B0DB70DF-AD66-4208-9784-B2C2BC9A90A8}"/>
                </a:ext>
              </a:extLst>
            </p:cNvPr>
            <p:cNvSpPr/>
            <p:nvPr/>
          </p:nvSpPr>
          <p:spPr>
            <a:xfrm>
              <a:off x="8084563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3" name="평행 사변형 162">
              <a:extLst>
                <a:ext uri="{FF2B5EF4-FFF2-40B4-BE49-F238E27FC236}">
                  <a16:creationId xmlns:a16="http://schemas.microsoft.com/office/drawing/2014/main" id="{C5CBCE5A-83A1-4FAE-9005-5FCA0A08C619}"/>
                </a:ext>
              </a:extLst>
            </p:cNvPr>
            <p:cNvSpPr/>
            <p:nvPr/>
          </p:nvSpPr>
          <p:spPr>
            <a:xfrm>
              <a:off x="8487690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4" name="평행 사변형 163">
              <a:extLst>
                <a:ext uri="{FF2B5EF4-FFF2-40B4-BE49-F238E27FC236}">
                  <a16:creationId xmlns:a16="http://schemas.microsoft.com/office/drawing/2014/main" id="{991AEFB0-2211-4659-8CE3-82BEF1AA08D4}"/>
                </a:ext>
              </a:extLst>
            </p:cNvPr>
            <p:cNvSpPr/>
            <p:nvPr/>
          </p:nvSpPr>
          <p:spPr>
            <a:xfrm>
              <a:off x="8890818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5" name="평행 사변형 164">
              <a:extLst>
                <a:ext uri="{FF2B5EF4-FFF2-40B4-BE49-F238E27FC236}">
                  <a16:creationId xmlns:a16="http://schemas.microsoft.com/office/drawing/2014/main" id="{89FB1CF9-F3BC-4D97-9DD4-5E3F9CEFAA58}"/>
                </a:ext>
              </a:extLst>
            </p:cNvPr>
            <p:cNvSpPr/>
            <p:nvPr/>
          </p:nvSpPr>
          <p:spPr>
            <a:xfrm>
              <a:off x="9293945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6" name="평행 사변형 165">
              <a:extLst>
                <a:ext uri="{FF2B5EF4-FFF2-40B4-BE49-F238E27FC236}">
                  <a16:creationId xmlns:a16="http://schemas.microsoft.com/office/drawing/2014/main" id="{1E1B4EB0-B425-407A-A166-5B2DFF553446}"/>
                </a:ext>
              </a:extLst>
            </p:cNvPr>
            <p:cNvSpPr/>
            <p:nvPr/>
          </p:nvSpPr>
          <p:spPr>
            <a:xfrm>
              <a:off x="9697072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7" name="평행 사변형 166">
              <a:extLst>
                <a:ext uri="{FF2B5EF4-FFF2-40B4-BE49-F238E27FC236}">
                  <a16:creationId xmlns:a16="http://schemas.microsoft.com/office/drawing/2014/main" id="{8466ED32-6492-453A-AA0D-6D56CD1533C2}"/>
                </a:ext>
              </a:extLst>
            </p:cNvPr>
            <p:cNvSpPr/>
            <p:nvPr/>
          </p:nvSpPr>
          <p:spPr>
            <a:xfrm>
              <a:off x="10100200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8" name="평행 사변형 167">
              <a:extLst>
                <a:ext uri="{FF2B5EF4-FFF2-40B4-BE49-F238E27FC236}">
                  <a16:creationId xmlns:a16="http://schemas.microsoft.com/office/drawing/2014/main" id="{96F3FF47-91F9-474B-8A0E-991635A232B2}"/>
                </a:ext>
              </a:extLst>
            </p:cNvPr>
            <p:cNvSpPr/>
            <p:nvPr/>
          </p:nvSpPr>
          <p:spPr>
            <a:xfrm>
              <a:off x="10503327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9" name="평행 사변형 168">
              <a:extLst>
                <a:ext uri="{FF2B5EF4-FFF2-40B4-BE49-F238E27FC236}">
                  <a16:creationId xmlns:a16="http://schemas.microsoft.com/office/drawing/2014/main" id="{5D93AE75-44F0-422D-866D-7F019B988562}"/>
                </a:ext>
              </a:extLst>
            </p:cNvPr>
            <p:cNvSpPr/>
            <p:nvPr/>
          </p:nvSpPr>
          <p:spPr>
            <a:xfrm>
              <a:off x="10906455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0" name="평행 사변형 169">
              <a:extLst>
                <a:ext uri="{FF2B5EF4-FFF2-40B4-BE49-F238E27FC236}">
                  <a16:creationId xmlns:a16="http://schemas.microsoft.com/office/drawing/2014/main" id="{F6DE7FCB-0670-4815-A52B-0AA82C1EC0AB}"/>
                </a:ext>
              </a:extLst>
            </p:cNvPr>
            <p:cNvSpPr/>
            <p:nvPr/>
          </p:nvSpPr>
          <p:spPr>
            <a:xfrm>
              <a:off x="11309582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B53940CC-8BDA-4625-AC7E-11D3CA53FB4F}"/>
                </a:ext>
              </a:extLst>
            </p:cNvPr>
            <p:cNvSpPr/>
            <p:nvPr/>
          </p:nvSpPr>
          <p:spPr>
            <a:xfrm>
              <a:off x="11712709" y="4474"/>
              <a:ext cx="479290" cy="613518"/>
            </a:xfrm>
            <a:custGeom>
              <a:avLst/>
              <a:gdLst>
                <a:gd name="connsiteX0" fmla="*/ 424491 w 479290"/>
                <a:gd name="connsiteY0" fmla="*/ 0 h 613518"/>
                <a:gd name="connsiteX1" fmla="*/ 479290 w 479290"/>
                <a:gd name="connsiteY1" fmla="*/ 0 h 613518"/>
                <a:gd name="connsiteX2" fmla="*/ 479290 w 479290"/>
                <a:gd name="connsiteY2" fmla="*/ 164916 h 613518"/>
                <a:gd name="connsiteX3" fmla="*/ 168904 w 479290"/>
                <a:gd name="connsiteY3" fmla="*/ 613518 h 613518"/>
                <a:gd name="connsiteX4" fmla="*/ 0 w 479290"/>
                <a:gd name="connsiteY4" fmla="*/ 613518 h 613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290" h="613518">
                  <a:moveTo>
                    <a:pt x="424491" y="0"/>
                  </a:moveTo>
                  <a:lnTo>
                    <a:pt x="479290" y="0"/>
                  </a:lnTo>
                  <a:lnTo>
                    <a:pt x="479290" y="164916"/>
                  </a:lnTo>
                  <a:lnTo>
                    <a:pt x="168904" y="613518"/>
                  </a:lnTo>
                  <a:lnTo>
                    <a:pt x="0" y="613518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283D2635-0AD3-4B85-86A3-F9987EEBC648}"/>
                </a:ext>
              </a:extLst>
            </p:cNvPr>
            <p:cNvSpPr/>
            <p:nvPr/>
          </p:nvSpPr>
          <p:spPr>
            <a:xfrm>
              <a:off x="0" y="4475"/>
              <a:ext cx="254631" cy="368019"/>
            </a:xfrm>
            <a:custGeom>
              <a:avLst/>
              <a:gdLst>
                <a:gd name="connsiteX0" fmla="*/ 85727 w 254631"/>
                <a:gd name="connsiteY0" fmla="*/ 0 h 368019"/>
                <a:gd name="connsiteX1" fmla="*/ 254631 w 254631"/>
                <a:gd name="connsiteY1" fmla="*/ 0 h 368019"/>
                <a:gd name="connsiteX2" fmla="*/ 0 w 254631"/>
                <a:gd name="connsiteY2" fmla="*/ 368019 h 368019"/>
                <a:gd name="connsiteX3" fmla="*/ 0 w 254631"/>
                <a:gd name="connsiteY3" fmla="*/ 123901 h 368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31" h="368019">
                  <a:moveTo>
                    <a:pt x="85727" y="0"/>
                  </a:moveTo>
                  <a:lnTo>
                    <a:pt x="254631" y="0"/>
                  </a:lnTo>
                  <a:lnTo>
                    <a:pt x="0" y="368019"/>
                  </a:lnTo>
                  <a:lnTo>
                    <a:pt x="0" y="12390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0A72AD87-355F-47BF-9396-DAE1CF34963A}"/>
                </a:ext>
              </a:extLst>
            </p:cNvPr>
            <p:cNvSpPr/>
            <p:nvPr/>
          </p:nvSpPr>
          <p:spPr>
            <a:xfrm>
              <a:off x="12056500" y="427996"/>
              <a:ext cx="135500" cy="195838"/>
            </a:xfrm>
            <a:custGeom>
              <a:avLst/>
              <a:gdLst>
                <a:gd name="connsiteX0" fmla="*/ 135500 w 135500"/>
                <a:gd name="connsiteY0" fmla="*/ 0 h 195838"/>
                <a:gd name="connsiteX1" fmla="*/ 135500 w 135500"/>
                <a:gd name="connsiteY1" fmla="*/ 195838 h 195838"/>
                <a:gd name="connsiteX2" fmla="*/ 0 w 135500"/>
                <a:gd name="connsiteY2" fmla="*/ 195838 h 195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500" h="195838">
                  <a:moveTo>
                    <a:pt x="135500" y="0"/>
                  </a:moveTo>
                  <a:lnTo>
                    <a:pt x="135500" y="195838"/>
                  </a:lnTo>
                  <a:lnTo>
                    <a:pt x="0" y="195838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B25F779-D6FE-480D-967F-495E3E89B3B2}"/>
              </a:ext>
            </a:extLst>
          </p:cNvPr>
          <p:cNvSpPr/>
          <p:nvPr/>
        </p:nvSpPr>
        <p:spPr>
          <a:xfrm>
            <a:off x="0" y="6799525"/>
            <a:ext cx="12199401" cy="54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사각형: 둥근 모서리 94">
            <a:extLst>
              <a:ext uri="{FF2B5EF4-FFF2-40B4-BE49-F238E27FC236}">
                <a16:creationId xmlns:a16="http://schemas.microsoft.com/office/drawing/2014/main" id="{0D7ED3BD-4925-469D-A336-D40406943326}"/>
              </a:ext>
            </a:extLst>
          </p:cNvPr>
          <p:cNvSpPr/>
          <p:nvPr/>
        </p:nvSpPr>
        <p:spPr>
          <a:xfrm>
            <a:off x="386694" y="114145"/>
            <a:ext cx="3717194" cy="3298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  <a:effectLst>
            <a:outerShdw dist="63500" dir="2700000" algn="tl" rotWithShape="0">
              <a:schemeClr val="tx1">
                <a:lumMod val="85000"/>
                <a:lumOff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i="1" kern="0" dirty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</a:rPr>
              <a:t>PPT PRESENTATION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2E94BF-8F7C-41B7-B882-68D8B2D01739}"/>
              </a:ext>
            </a:extLst>
          </p:cNvPr>
          <p:cNvSpPr txBox="1"/>
          <p:nvPr/>
        </p:nvSpPr>
        <p:spPr>
          <a:xfrm>
            <a:off x="9329" y="684628"/>
            <a:ext cx="121994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i="1" dirty="0">
                <a:solidFill>
                  <a:schemeClr val="bg1"/>
                </a:solidFill>
              </a:rPr>
              <a:t>총 인구 대비</a:t>
            </a:r>
            <a:endParaRPr lang="en-US" altLang="ko-KR" sz="3200" b="1" i="1" dirty="0">
              <a:solidFill>
                <a:schemeClr val="bg1"/>
              </a:solidFill>
            </a:endParaRPr>
          </a:p>
          <a:p>
            <a:pPr algn="ctr"/>
            <a:r>
              <a:rPr lang="ko-KR" altLang="en-US" sz="3200" b="1" i="1" dirty="0">
                <a:solidFill>
                  <a:schemeClr val="bg1"/>
                </a:solidFill>
              </a:rPr>
              <a:t>지역별 노인 인구수 와 보이스피싱 건수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51F4E2-300F-4204-827B-14D7E7F51CE2}"/>
              </a:ext>
            </a:extLst>
          </p:cNvPr>
          <p:cNvSpPr txBox="1"/>
          <p:nvPr/>
        </p:nvSpPr>
        <p:spPr>
          <a:xfrm>
            <a:off x="386694" y="5072818"/>
            <a:ext cx="9718835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/>
                </a:solidFill>
              </a:rPr>
              <a:t>노인인구 비율과 건수 간에는 양의 상관관계 가짐</a:t>
            </a: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/>
                </a:solidFill>
              </a:rPr>
              <a:t>대체로 노인인구수가 많을 수록 보이스피싱 발생 건수가 많음</a:t>
            </a: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2"/>
                </a:solidFill>
              </a:rPr>
              <a:t>19</a:t>
            </a:r>
            <a:r>
              <a:rPr lang="ko-KR" altLang="en-US" dirty="0">
                <a:solidFill>
                  <a:schemeClr val="bg2"/>
                </a:solidFill>
              </a:rPr>
              <a:t>년도 보다 </a:t>
            </a:r>
            <a:r>
              <a:rPr lang="en-US" altLang="ko-KR" dirty="0">
                <a:solidFill>
                  <a:schemeClr val="bg2"/>
                </a:solidFill>
              </a:rPr>
              <a:t>20</a:t>
            </a:r>
            <a:r>
              <a:rPr lang="ko-KR" altLang="en-US" dirty="0">
                <a:solidFill>
                  <a:schemeClr val="bg2"/>
                </a:solidFill>
              </a:rPr>
              <a:t>년도 </a:t>
            </a:r>
            <a:r>
              <a:rPr lang="en-US" altLang="ko-KR" dirty="0">
                <a:solidFill>
                  <a:schemeClr val="bg2"/>
                </a:solidFill>
              </a:rPr>
              <a:t>-&gt; 21</a:t>
            </a:r>
            <a:r>
              <a:rPr lang="ko-KR" altLang="en-US" dirty="0">
                <a:solidFill>
                  <a:schemeClr val="bg2"/>
                </a:solidFill>
              </a:rPr>
              <a:t>년도에 발생건수 급격히 증가</a:t>
            </a: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/>
                </a:solidFill>
              </a:rPr>
              <a:t>노인인구수도 </a:t>
            </a:r>
            <a:r>
              <a:rPr lang="en-US" altLang="ko-KR" dirty="0">
                <a:solidFill>
                  <a:schemeClr val="bg2"/>
                </a:solidFill>
              </a:rPr>
              <a:t>3</a:t>
            </a:r>
            <a:r>
              <a:rPr lang="ko-KR" altLang="en-US" dirty="0">
                <a:solidFill>
                  <a:schemeClr val="bg2"/>
                </a:solidFill>
              </a:rPr>
              <a:t>년간 점차 </a:t>
            </a:r>
            <a:r>
              <a:rPr lang="ko-KR" altLang="en-US" dirty="0" err="1">
                <a:solidFill>
                  <a:schemeClr val="bg2"/>
                </a:solidFill>
              </a:rPr>
              <a:t>증가하는것</a:t>
            </a:r>
            <a:r>
              <a:rPr lang="ko-KR" altLang="en-US" dirty="0">
                <a:solidFill>
                  <a:schemeClr val="bg2"/>
                </a:solidFill>
              </a:rPr>
              <a:t> 확인 가능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6EF5858-C515-46A2-9A21-7B49BEE57C34}"/>
              </a:ext>
            </a:extLst>
          </p:cNvPr>
          <p:cNvGrpSpPr/>
          <p:nvPr/>
        </p:nvGrpSpPr>
        <p:grpSpPr>
          <a:xfrm>
            <a:off x="554726" y="1676294"/>
            <a:ext cx="11082547" cy="3373458"/>
            <a:chOff x="615410" y="1672856"/>
            <a:chExt cx="11416008" cy="321910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8C5C3DE-CE3B-4171-ABE2-433F83597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5410" y="1674218"/>
              <a:ext cx="3805336" cy="321774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7F886AD-A6D3-49BC-9395-F546D4B4E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0746" y="1672856"/>
              <a:ext cx="3805336" cy="321774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664B734-BF1F-46D4-91C8-88C006B08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26082" y="1672856"/>
              <a:ext cx="3805336" cy="32177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4585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51E077EC-F270-4327-9899-D1CD5595E602}"/>
              </a:ext>
            </a:extLst>
          </p:cNvPr>
          <p:cNvSpPr/>
          <p:nvPr/>
        </p:nvSpPr>
        <p:spPr>
          <a:xfrm>
            <a:off x="386694" y="2820590"/>
            <a:ext cx="659667" cy="5100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049854E-835B-4E85-B147-5E9D253029C3}"/>
              </a:ext>
            </a:extLst>
          </p:cNvPr>
          <p:cNvGrpSpPr/>
          <p:nvPr/>
        </p:nvGrpSpPr>
        <p:grpSpPr>
          <a:xfrm>
            <a:off x="0" y="4474"/>
            <a:ext cx="12192000" cy="619360"/>
            <a:chOff x="0" y="4474"/>
            <a:chExt cx="12192000" cy="61936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C35C89C-BDC3-4493-A3BC-C3D604CA1CAF}"/>
                </a:ext>
              </a:extLst>
            </p:cNvPr>
            <p:cNvSpPr/>
            <p:nvPr/>
          </p:nvSpPr>
          <p:spPr>
            <a:xfrm>
              <a:off x="9329" y="4474"/>
              <a:ext cx="12178568" cy="61351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평행 사변형 92">
              <a:extLst>
                <a:ext uri="{FF2B5EF4-FFF2-40B4-BE49-F238E27FC236}">
                  <a16:creationId xmlns:a16="http://schemas.microsoft.com/office/drawing/2014/main" id="{26DEACD9-EC7B-4D64-A93E-A8175089148F}"/>
                </a:ext>
              </a:extLst>
            </p:cNvPr>
            <p:cNvSpPr/>
            <p:nvPr/>
          </p:nvSpPr>
          <p:spPr>
            <a:xfrm>
              <a:off x="22015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3" name="평행 사변형 142">
              <a:extLst>
                <a:ext uri="{FF2B5EF4-FFF2-40B4-BE49-F238E27FC236}">
                  <a16:creationId xmlns:a16="http://schemas.microsoft.com/office/drawing/2014/main" id="{2F2E6169-1C50-46CA-86CE-3A15C9607EDA}"/>
                </a:ext>
              </a:extLst>
            </p:cNvPr>
            <p:cNvSpPr/>
            <p:nvPr/>
          </p:nvSpPr>
          <p:spPr>
            <a:xfrm>
              <a:off x="425142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4" name="평행 사변형 143">
              <a:extLst>
                <a:ext uri="{FF2B5EF4-FFF2-40B4-BE49-F238E27FC236}">
                  <a16:creationId xmlns:a16="http://schemas.microsoft.com/office/drawing/2014/main" id="{0257D512-E4D7-4DD6-92B5-EBFECF7344F4}"/>
                </a:ext>
              </a:extLst>
            </p:cNvPr>
            <p:cNvSpPr/>
            <p:nvPr/>
          </p:nvSpPr>
          <p:spPr>
            <a:xfrm>
              <a:off x="828270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5" name="평행 사변형 144">
              <a:extLst>
                <a:ext uri="{FF2B5EF4-FFF2-40B4-BE49-F238E27FC236}">
                  <a16:creationId xmlns:a16="http://schemas.microsoft.com/office/drawing/2014/main" id="{3B4EC5AF-F4DF-43B3-A953-2CD566F5D401}"/>
                </a:ext>
              </a:extLst>
            </p:cNvPr>
            <p:cNvSpPr/>
            <p:nvPr/>
          </p:nvSpPr>
          <p:spPr>
            <a:xfrm>
              <a:off x="1231397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6" name="평행 사변형 145">
              <a:extLst>
                <a:ext uri="{FF2B5EF4-FFF2-40B4-BE49-F238E27FC236}">
                  <a16:creationId xmlns:a16="http://schemas.microsoft.com/office/drawing/2014/main" id="{BB9A9513-0797-4CD9-A4EF-A234E67A98BF}"/>
                </a:ext>
              </a:extLst>
            </p:cNvPr>
            <p:cNvSpPr/>
            <p:nvPr/>
          </p:nvSpPr>
          <p:spPr>
            <a:xfrm>
              <a:off x="1634525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7" name="평행 사변형 146">
              <a:extLst>
                <a:ext uri="{FF2B5EF4-FFF2-40B4-BE49-F238E27FC236}">
                  <a16:creationId xmlns:a16="http://schemas.microsoft.com/office/drawing/2014/main" id="{8355522C-44BF-4FC9-8F73-C4EE9F9038D9}"/>
                </a:ext>
              </a:extLst>
            </p:cNvPr>
            <p:cNvSpPr/>
            <p:nvPr/>
          </p:nvSpPr>
          <p:spPr>
            <a:xfrm>
              <a:off x="2037652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8" name="평행 사변형 147">
              <a:extLst>
                <a:ext uri="{FF2B5EF4-FFF2-40B4-BE49-F238E27FC236}">
                  <a16:creationId xmlns:a16="http://schemas.microsoft.com/office/drawing/2014/main" id="{C64D3A3D-E488-4B67-9CBE-C9CE8B7E0320}"/>
                </a:ext>
              </a:extLst>
            </p:cNvPr>
            <p:cNvSpPr/>
            <p:nvPr/>
          </p:nvSpPr>
          <p:spPr>
            <a:xfrm>
              <a:off x="2440779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9" name="평행 사변형 148">
              <a:extLst>
                <a:ext uri="{FF2B5EF4-FFF2-40B4-BE49-F238E27FC236}">
                  <a16:creationId xmlns:a16="http://schemas.microsoft.com/office/drawing/2014/main" id="{DDDCAA0A-66BB-46F8-8920-F63DB4F02F10}"/>
                </a:ext>
              </a:extLst>
            </p:cNvPr>
            <p:cNvSpPr/>
            <p:nvPr/>
          </p:nvSpPr>
          <p:spPr>
            <a:xfrm>
              <a:off x="2843907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0" name="평행 사변형 149">
              <a:extLst>
                <a:ext uri="{FF2B5EF4-FFF2-40B4-BE49-F238E27FC236}">
                  <a16:creationId xmlns:a16="http://schemas.microsoft.com/office/drawing/2014/main" id="{8F5F769C-CFA0-4ED2-A7EC-1D4D8F9056FF}"/>
                </a:ext>
              </a:extLst>
            </p:cNvPr>
            <p:cNvSpPr/>
            <p:nvPr/>
          </p:nvSpPr>
          <p:spPr>
            <a:xfrm>
              <a:off x="3247034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1" name="평행 사변형 150">
              <a:extLst>
                <a:ext uri="{FF2B5EF4-FFF2-40B4-BE49-F238E27FC236}">
                  <a16:creationId xmlns:a16="http://schemas.microsoft.com/office/drawing/2014/main" id="{D2E0C0D8-1096-4220-8927-FA023627BC5B}"/>
                </a:ext>
              </a:extLst>
            </p:cNvPr>
            <p:cNvSpPr/>
            <p:nvPr/>
          </p:nvSpPr>
          <p:spPr>
            <a:xfrm>
              <a:off x="3650162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2" name="평행 사변형 151">
              <a:extLst>
                <a:ext uri="{FF2B5EF4-FFF2-40B4-BE49-F238E27FC236}">
                  <a16:creationId xmlns:a16="http://schemas.microsoft.com/office/drawing/2014/main" id="{C751998C-9C80-420E-844E-05834F4811C4}"/>
                </a:ext>
              </a:extLst>
            </p:cNvPr>
            <p:cNvSpPr/>
            <p:nvPr/>
          </p:nvSpPr>
          <p:spPr>
            <a:xfrm>
              <a:off x="4053289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3" name="평행 사변형 152">
              <a:extLst>
                <a:ext uri="{FF2B5EF4-FFF2-40B4-BE49-F238E27FC236}">
                  <a16:creationId xmlns:a16="http://schemas.microsoft.com/office/drawing/2014/main" id="{632E107F-106B-492E-A572-9A9401BC7099}"/>
                </a:ext>
              </a:extLst>
            </p:cNvPr>
            <p:cNvSpPr/>
            <p:nvPr/>
          </p:nvSpPr>
          <p:spPr>
            <a:xfrm>
              <a:off x="4456416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4" name="평행 사변형 153">
              <a:extLst>
                <a:ext uri="{FF2B5EF4-FFF2-40B4-BE49-F238E27FC236}">
                  <a16:creationId xmlns:a16="http://schemas.microsoft.com/office/drawing/2014/main" id="{BA41C4FD-0388-4850-8228-B45EE6BF445F}"/>
                </a:ext>
              </a:extLst>
            </p:cNvPr>
            <p:cNvSpPr/>
            <p:nvPr/>
          </p:nvSpPr>
          <p:spPr>
            <a:xfrm>
              <a:off x="4859544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5" name="평행 사변형 154">
              <a:extLst>
                <a:ext uri="{FF2B5EF4-FFF2-40B4-BE49-F238E27FC236}">
                  <a16:creationId xmlns:a16="http://schemas.microsoft.com/office/drawing/2014/main" id="{A263E2E2-4FE5-47FB-8938-C513591188EA}"/>
                </a:ext>
              </a:extLst>
            </p:cNvPr>
            <p:cNvSpPr/>
            <p:nvPr/>
          </p:nvSpPr>
          <p:spPr>
            <a:xfrm>
              <a:off x="5262671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6" name="평행 사변형 155">
              <a:extLst>
                <a:ext uri="{FF2B5EF4-FFF2-40B4-BE49-F238E27FC236}">
                  <a16:creationId xmlns:a16="http://schemas.microsoft.com/office/drawing/2014/main" id="{B4DAE30F-6BC9-41EC-916F-85AF60DB806F}"/>
                </a:ext>
              </a:extLst>
            </p:cNvPr>
            <p:cNvSpPr/>
            <p:nvPr/>
          </p:nvSpPr>
          <p:spPr>
            <a:xfrm>
              <a:off x="5665799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7" name="평행 사변형 156">
              <a:extLst>
                <a:ext uri="{FF2B5EF4-FFF2-40B4-BE49-F238E27FC236}">
                  <a16:creationId xmlns:a16="http://schemas.microsoft.com/office/drawing/2014/main" id="{E486B4A2-1973-448B-BE6E-533F62511113}"/>
                </a:ext>
              </a:extLst>
            </p:cNvPr>
            <p:cNvSpPr/>
            <p:nvPr/>
          </p:nvSpPr>
          <p:spPr>
            <a:xfrm>
              <a:off x="6068926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8" name="평행 사변형 157">
              <a:extLst>
                <a:ext uri="{FF2B5EF4-FFF2-40B4-BE49-F238E27FC236}">
                  <a16:creationId xmlns:a16="http://schemas.microsoft.com/office/drawing/2014/main" id="{8131AD11-1DB6-4EA8-866C-1F7CBFAC7BFE}"/>
                </a:ext>
              </a:extLst>
            </p:cNvPr>
            <p:cNvSpPr/>
            <p:nvPr/>
          </p:nvSpPr>
          <p:spPr>
            <a:xfrm>
              <a:off x="6472053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평행 사변형 158">
              <a:extLst>
                <a:ext uri="{FF2B5EF4-FFF2-40B4-BE49-F238E27FC236}">
                  <a16:creationId xmlns:a16="http://schemas.microsoft.com/office/drawing/2014/main" id="{F60F6752-437E-448E-ACAA-45928ACFB737}"/>
                </a:ext>
              </a:extLst>
            </p:cNvPr>
            <p:cNvSpPr/>
            <p:nvPr/>
          </p:nvSpPr>
          <p:spPr>
            <a:xfrm>
              <a:off x="6875181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0" name="평행 사변형 159">
              <a:extLst>
                <a:ext uri="{FF2B5EF4-FFF2-40B4-BE49-F238E27FC236}">
                  <a16:creationId xmlns:a16="http://schemas.microsoft.com/office/drawing/2014/main" id="{DAC4F9D7-3EA8-4587-999A-50466869A667}"/>
                </a:ext>
              </a:extLst>
            </p:cNvPr>
            <p:cNvSpPr/>
            <p:nvPr/>
          </p:nvSpPr>
          <p:spPr>
            <a:xfrm>
              <a:off x="7278308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1" name="평행 사변형 160">
              <a:extLst>
                <a:ext uri="{FF2B5EF4-FFF2-40B4-BE49-F238E27FC236}">
                  <a16:creationId xmlns:a16="http://schemas.microsoft.com/office/drawing/2014/main" id="{549AEC14-315B-4EE2-A2A0-B5783A26A5B5}"/>
                </a:ext>
              </a:extLst>
            </p:cNvPr>
            <p:cNvSpPr/>
            <p:nvPr/>
          </p:nvSpPr>
          <p:spPr>
            <a:xfrm>
              <a:off x="7681436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2" name="평행 사변형 161">
              <a:extLst>
                <a:ext uri="{FF2B5EF4-FFF2-40B4-BE49-F238E27FC236}">
                  <a16:creationId xmlns:a16="http://schemas.microsoft.com/office/drawing/2014/main" id="{B0DB70DF-AD66-4208-9784-B2C2BC9A90A8}"/>
                </a:ext>
              </a:extLst>
            </p:cNvPr>
            <p:cNvSpPr/>
            <p:nvPr/>
          </p:nvSpPr>
          <p:spPr>
            <a:xfrm>
              <a:off x="8084563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3" name="평행 사변형 162">
              <a:extLst>
                <a:ext uri="{FF2B5EF4-FFF2-40B4-BE49-F238E27FC236}">
                  <a16:creationId xmlns:a16="http://schemas.microsoft.com/office/drawing/2014/main" id="{C5CBCE5A-83A1-4FAE-9005-5FCA0A08C619}"/>
                </a:ext>
              </a:extLst>
            </p:cNvPr>
            <p:cNvSpPr/>
            <p:nvPr/>
          </p:nvSpPr>
          <p:spPr>
            <a:xfrm>
              <a:off x="8487690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4" name="평행 사변형 163">
              <a:extLst>
                <a:ext uri="{FF2B5EF4-FFF2-40B4-BE49-F238E27FC236}">
                  <a16:creationId xmlns:a16="http://schemas.microsoft.com/office/drawing/2014/main" id="{991AEFB0-2211-4659-8CE3-82BEF1AA08D4}"/>
                </a:ext>
              </a:extLst>
            </p:cNvPr>
            <p:cNvSpPr/>
            <p:nvPr/>
          </p:nvSpPr>
          <p:spPr>
            <a:xfrm>
              <a:off x="8890818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5" name="평행 사변형 164">
              <a:extLst>
                <a:ext uri="{FF2B5EF4-FFF2-40B4-BE49-F238E27FC236}">
                  <a16:creationId xmlns:a16="http://schemas.microsoft.com/office/drawing/2014/main" id="{89FB1CF9-F3BC-4D97-9DD4-5E3F9CEFAA58}"/>
                </a:ext>
              </a:extLst>
            </p:cNvPr>
            <p:cNvSpPr/>
            <p:nvPr/>
          </p:nvSpPr>
          <p:spPr>
            <a:xfrm>
              <a:off x="9293945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6" name="평행 사변형 165">
              <a:extLst>
                <a:ext uri="{FF2B5EF4-FFF2-40B4-BE49-F238E27FC236}">
                  <a16:creationId xmlns:a16="http://schemas.microsoft.com/office/drawing/2014/main" id="{1E1B4EB0-B425-407A-A166-5B2DFF553446}"/>
                </a:ext>
              </a:extLst>
            </p:cNvPr>
            <p:cNvSpPr/>
            <p:nvPr/>
          </p:nvSpPr>
          <p:spPr>
            <a:xfrm>
              <a:off x="9697072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7" name="평행 사변형 166">
              <a:extLst>
                <a:ext uri="{FF2B5EF4-FFF2-40B4-BE49-F238E27FC236}">
                  <a16:creationId xmlns:a16="http://schemas.microsoft.com/office/drawing/2014/main" id="{8466ED32-6492-453A-AA0D-6D56CD1533C2}"/>
                </a:ext>
              </a:extLst>
            </p:cNvPr>
            <p:cNvSpPr/>
            <p:nvPr/>
          </p:nvSpPr>
          <p:spPr>
            <a:xfrm>
              <a:off x="10100200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8" name="평행 사변형 167">
              <a:extLst>
                <a:ext uri="{FF2B5EF4-FFF2-40B4-BE49-F238E27FC236}">
                  <a16:creationId xmlns:a16="http://schemas.microsoft.com/office/drawing/2014/main" id="{96F3FF47-91F9-474B-8A0E-991635A232B2}"/>
                </a:ext>
              </a:extLst>
            </p:cNvPr>
            <p:cNvSpPr/>
            <p:nvPr/>
          </p:nvSpPr>
          <p:spPr>
            <a:xfrm>
              <a:off x="10503327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9" name="평행 사변형 168">
              <a:extLst>
                <a:ext uri="{FF2B5EF4-FFF2-40B4-BE49-F238E27FC236}">
                  <a16:creationId xmlns:a16="http://schemas.microsoft.com/office/drawing/2014/main" id="{5D93AE75-44F0-422D-866D-7F019B988562}"/>
                </a:ext>
              </a:extLst>
            </p:cNvPr>
            <p:cNvSpPr/>
            <p:nvPr/>
          </p:nvSpPr>
          <p:spPr>
            <a:xfrm>
              <a:off x="10906455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0" name="평행 사변형 169">
              <a:extLst>
                <a:ext uri="{FF2B5EF4-FFF2-40B4-BE49-F238E27FC236}">
                  <a16:creationId xmlns:a16="http://schemas.microsoft.com/office/drawing/2014/main" id="{F6DE7FCB-0670-4815-A52B-0AA82C1EC0AB}"/>
                </a:ext>
              </a:extLst>
            </p:cNvPr>
            <p:cNvSpPr/>
            <p:nvPr/>
          </p:nvSpPr>
          <p:spPr>
            <a:xfrm>
              <a:off x="11309582" y="4474"/>
              <a:ext cx="593395" cy="613518"/>
            </a:xfrm>
            <a:prstGeom prst="parallelogram">
              <a:avLst>
                <a:gd name="adj" fmla="val 7153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B53940CC-8BDA-4625-AC7E-11D3CA53FB4F}"/>
                </a:ext>
              </a:extLst>
            </p:cNvPr>
            <p:cNvSpPr/>
            <p:nvPr/>
          </p:nvSpPr>
          <p:spPr>
            <a:xfrm>
              <a:off x="11712709" y="4474"/>
              <a:ext cx="479290" cy="613518"/>
            </a:xfrm>
            <a:custGeom>
              <a:avLst/>
              <a:gdLst>
                <a:gd name="connsiteX0" fmla="*/ 424491 w 479290"/>
                <a:gd name="connsiteY0" fmla="*/ 0 h 613518"/>
                <a:gd name="connsiteX1" fmla="*/ 479290 w 479290"/>
                <a:gd name="connsiteY1" fmla="*/ 0 h 613518"/>
                <a:gd name="connsiteX2" fmla="*/ 479290 w 479290"/>
                <a:gd name="connsiteY2" fmla="*/ 164916 h 613518"/>
                <a:gd name="connsiteX3" fmla="*/ 168904 w 479290"/>
                <a:gd name="connsiteY3" fmla="*/ 613518 h 613518"/>
                <a:gd name="connsiteX4" fmla="*/ 0 w 479290"/>
                <a:gd name="connsiteY4" fmla="*/ 613518 h 613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290" h="613518">
                  <a:moveTo>
                    <a:pt x="424491" y="0"/>
                  </a:moveTo>
                  <a:lnTo>
                    <a:pt x="479290" y="0"/>
                  </a:lnTo>
                  <a:lnTo>
                    <a:pt x="479290" y="164916"/>
                  </a:lnTo>
                  <a:lnTo>
                    <a:pt x="168904" y="613518"/>
                  </a:lnTo>
                  <a:lnTo>
                    <a:pt x="0" y="613518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283D2635-0AD3-4B85-86A3-F9987EEBC648}"/>
                </a:ext>
              </a:extLst>
            </p:cNvPr>
            <p:cNvSpPr/>
            <p:nvPr/>
          </p:nvSpPr>
          <p:spPr>
            <a:xfrm>
              <a:off x="0" y="4475"/>
              <a:ext cx="254631" cy="368019"/>
            </a:xfrm>
            <a:custGeom>
              <a:avLst/>
              <a:gdLst>
                <a:gd name="connsiteX0" fmla="*/ 85727 w 254631"/>
                <a:gd name="connsiteY0" fmla="*/ 0 h 368019"/>
                <a:gd name="connsiteX1" fmla="*/ 254631 w 254631"/>
                <a:gd name="connsiteY1" fmla="*/ 0 h 368019"/>
                <a:gd name="connsiteX2" fmla="*/ 0 w 254631"/>
                <a:gd name="connsiteY2" fmla="*/ 368019 h 368019"/>
                <a:gd name="connsiteX3" fmla="*/ 0 w 254631"/>
                <a:gd name="connsiteY3" fmla="*/ 123901 h 368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31" h="368019">
                  <a:moveTo>
                    <a:pt x="85727" y="0"/>
                  </a:moveTo>
                  <a:lnTo>
                    <a:pt x="254631" y="0"/>
                  </a:lnTo>
                  <a:lnTo>
                    <a:pt x="0" y="368019"/>
                  </a:lnTo>
                  <a:lnTo>
                    <a:pt x="0" y="12390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0A72AD87-355F-47BF-9396-DAE1CF34963A}"/>
                </a:ext>
              </a:extLst>
            </p:cNvPr>
            <p:cNvSpPr/>
            <p:nvPr/>
          </p:nvSpPr>
          <p:spPr>
            <a:xfrm>
              <a:off x="12056500" y="427996"/>
              <a:ext cx="135500" cy="195838"/>
            </a:xfrm>
            <a:custGeom>
              <a:avLst/>
              <a:gdLst>
                <a:gd name="connsiteX0" fmla="*/ 135500 w 135500"/>
                <a:gd name="connsiteY0" fmla="*/ 0 h 195838"/>
                <a:gd name="connsiteX1" fmla="*/ 135500 w 135500"/>
                <a:gd name="connsiteY1" fmla="*/ 195838 h 195838"/>
                <a:gd name="connsiteX2" fmla="*/ 0 w 135500"/>
                <a:gd name="connsiteY2" fmla="*/ 195838 h 195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500" h="195838">
                  <a:moveTo>
                    <a:pt x="135500" y="0"/>
                  </a:moveTo>
                  <a:lnTo>
                    <a:pt x="135500" y="195838"/>
                  </a:lnTo>
                  <a:lnTo>
                    <a:pt x="0" y="195838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B25F779-D6FE-480D-967F-495E3E89B3B2}"/>
              </a:ext>
            </a:extLst>
          </p:cNvPr>
          <p:cNvSpPr/>
          <p:nvPr/>
        </p:nvSpPr>
        <p:spPr>
          <a:xfrm>
            <a:off x="0" y="6799525"/>
            <a:ext cx="12199401" cy="54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사각형: 둥근 모서리 94">
            <a:extLst>
              <a:ext uri="{FF2B5EF4-FFF2-40B4-BE49-F238E27FC236}">
                <a16:creationId xmlns:a16="http://schemas.microsoft.com/office/drawing/2014/main" id="{0D7ED3BD-4925-469D-A336-D40406943326}"/>
              </a:ext>
            </a:extLst>
          </p:cNvPr>
          <p:cNvSpPr/>
          <p:nvPr/>
        </p:nvSpPr>
        <p:spPr>
          <a:xfrm>
            <a:off x="386694" y="114145"/>
            <a:ext cx="3717194" cy="3298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  <a:effectLst>
            <a:outerShdw dist="63500" dir="2700000" algn="tl" rotWithShape="0">
              <a:schemeClr val="tx1">
                <a:lumMod val="85000"/>
                <a:lumOff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i="1" kern="0" dirty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</a:rPr>
              <a:t>PPT PRESENTATION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2E94BF-8F7C-41B7-B882-68D8B2D01739}"/>
              </a:ext>
            </a:extLst>
          </p:cNvPr>
          <p:cNvSpPr txBox="1"/>
          <p:nvPr/>
        </p:nvSpPr>
        <p:spPr>
          <a:xfrm>
            <a:off x="9329" y="684628"/>
            <a:ext cx="121994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i="1" dirty="0">
                <a:solidFill>
                  <a:schemeClr val="bg1"/>
                </a:solidFill>
              </a:rPr>
              <a:t>총 인구 대비</a:t>
            </a:r>
            <a:endParaRPr lang="en-US" altLang="ko-KR" sz="3200" b="1" i="1" dirty="0">
              <a:solidFill>
                <a:schemeClr val="bg1"/>
              </a:solidFill>
            </a:endParaRPr>
          </a:p>
          <a:p>
            <a:pPr algn="ctr"/>
            <a:r>
              <a:rPr lang="ko-KR" altLang="en-US" sz="3200" b="1" i="1" dirty="0">
                <a:solidFill>
                  <a:schemeClr val="bg1"/>
                </a:solidFill>
              </a:rPr>
              <a:t>지역별 노인 인구수 와 보이스피싱 건수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51F4E2-300F-4204-827B-14D7E7F51CE2}"/>
              </a:ext>
            </a:extLst>
          </p:cNvPr>
          <p:cNvSpPr txBox="1"/>
          <p:nvPr/>
        </p:nvSpPr>
        <p:spPr>
          <a:xfrm>
            <a:off x="6068927" y="1702021"/>
            <a:ext cx="6062164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2"/>
                </a:solidFill>
              </a:rPr>
              <a:t>3</a:t>
            </a:r>
            <a:r>
              <a:rPr lang="ko-KR" altLang="en-US" dirty="0">
                <a:solidFill>
                  <a:schemeClr val="bg2"/>
                </a:solidFill>
              </a:rPr>
              <a:t>년 동안 노인 인구수와 발생건수는 모두 양의 상관 관계를 가짐</a:t>
            </a: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2"/>
                </a:solidFill>
              </a:rPr>
              <a:t>0.8</a:t>
            </a:r>
            <a:r>
              <a:rPr lang="ko-KR" altLang="en-US" dirty="0">
                <a:solidFill>
                  <a:schemeClr val="bg2"/>
                </a:solidFill>
              </a:rPr>
              <a:t>이상의 높은 상관관계 가짐</a:t>
            </a: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2"/>
                </a:solidFill>
              </a:rPr>
              <a:t>20</a:t>
            </a:r>
            <a:r>
              <a:rPr lang="ko-KR" altLang="en-US" dirty="0">
                <a:solidFill>
                  <a:schemeClr val="bg2"/>
                </a:solidFill>
              </a:rPr>
              <a:t>년도에 가장 높은 상관계수를 가짐</a:t>
            </a:r>
            <a:endParaRPr lang="en-US" altLang="ko-KR" dirty="0">
              <a:solidFill>
                <a:schemeClr val="bg2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2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6772529-DC4D-4AF6-9807-310B03EBABBD}"/>
              </a:ext>
            </a:extLst>
          </p:cNvPr>
          <p:cNvSpPr/>
          <p:nvPr/>
        </p:nvSpPr>
        <p:spPr>
          <a:xfrm>
            <a:off x="376123" y="2839064"/>
            <a:ext cx="697832" cy="443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81EF6B-F60F-424F-B976-069B5F433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1" y="1787191"/>
            <a:ext cx="5965192" cy="4838334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92BE065C-E50D-4570-A475-D355212DFF3F}"/>
              </a:ext>
            </a:extLst>
          </p:cNvPr>
          <p:cNvSpPr/>
          <p:nvPr/>
        </p:nvSpPr>
        <p:spPr>
          <a:xfrm>
            <a:off x="469020" y="2814347"/>
            <a:ext cx="495013" cy="5225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CB263D78-2731-4353-AA1E-54369123094C}"/>
              </a:ext>
            </a:extLst>
          </p:cNvPr>
          <p:cNvSpPr/>
          <p:nvPr/>
        </p:nvSpPr>
        <p:spPr>
          <a:xfrm>
            <a:off x="2086842" y="4288520"/>
            <a:ext cx="495013" cy="5225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2BC82304-CC89-49FF-BB4C-714AB8E376FD}"/>
              </a:ext>
            </a:extLst>
          </p:cNvPr>
          <p:cNvSpPr/>
          <p:nvPr/>
        </p:nvSpPr>
        <p:spPr>
          <a:xfrm>
            <a:off x="3699352" y="5762953"/>
            <a:ext cx="495013" cy="5225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036440"/>
      </p:ext>
    </p:extLst>
  </p:cSld>
  <p:clrMapOvr>
    <a:masterClrMapping/>
  </p:clrMapOvr>
</p:sld>
</file>

<file path=ppt/theme/theme1.xml><?xml version="1.0" encoding="utf-8"?>
<a:theme xmlns:a="http://schemas.openxmlformats.org/drawingml/2006/main" name="3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564</Words>
  <Application>Microsoft Office PowerPoint</Application>
  <PresentationFormat>와이드스크린</PresentationFormat>
  <Paragraphs>101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Noto Sans KR</vt:lpstr>
      <vt:lpstr>맑은 고딕</vt:lpstr>
      <vt:lpstr>휴먼편지체</vt:lpstr>
      <vt:lpstr>Arial</vt:lpstr>
      <vt:lpstr>31_Office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user</cp:lastModifiedBy>
  <cp:revision>32</cp:revision>
  <dcterms:created xsi:type="dcterms:W3CDTF">2021-11-18T03:30:35Z</dcterms:created>
  <dcterms:modified xsi:type="dcterms:W3CDTF">2023-10-10T11:30:52Z</dcterms:modified>
</cp:coreProperties>
</file>